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07" r:id="rId3"/>
    <p:sldId id="308" r:id="rId4"/>
    <p:sldId id="317" r:id="rId5"/>
    <p:sldId id="274" r:id="rId6"/>
    <p:sldId id="258" r:id="rId7"/>
    <p:sldId id="304" r:id="rId8"/>
    <p:sldId id="305" r:id="rId9"/>
    <p:sldId id="306" r:id="rId10"/>
    <p:sldId id="259" r:id="rId11"/>
    <p:sldId id="326" r:id="rId12"/>
    <p:sldId id="277" r:id="rId13"/>
    <p:sldId id="275" r:id="rId14"/>
    <p:sldId id="276"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4" r:id="rId31"/>
    <p:sldId id="293" r:id="rId32"/>
    <p:sldId id="327" r:id="rId33"/>
    <p:sldId id="297" r:id="rId34"/>
    <p:sldId id="328" r:id="rId35"/>
    <p:sldId id="318" r:id="rId36"/>
    <p:sldId id="321" r:id="rId37"/>
    <p:sldId id="322" r:id="rId38"/>
    <p:sldId id="320" r:id="rId39"/>
    <p:sldId id="295" r:id="rId40"/>
    <p:sldId id="296" r:id="rId41"/>
    <p:sldId id="316" r:id="rId42"/>
    <p:sldId id="298" r:id="rId43"/>
    <p:sldId id="309" r:id="rId44"/>
    <p:sldId id="299" r:id="rId45"/>
    <p:sldId id="310" r:id="rId46"/>
    <p:sldId id="300" r:id="rId47"/>
    <p:sldId id="311" r:id="rId48"/>
    <p:sldId id="302" r:id="rId49"/>
    <p:sldId id="314" r:id="rId50"/>
    <p:sldId id="312" r:id="rId51"/>
    <p:sldId id="313" r:id="rId52"/>
    <p:sldId id="303" r:id="rId53"/>
    <p:sldId id="315" r:id="rId54"/>
    <p:sldId id="324" r:id="rId55"/>
    <p:sldId id="325" r:id="rId56"/>
    <p:sldId id="32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82990" autoAdjust="0"/>
  </p:normalViewPr>
  <p:slideViewPr>
    <p:cSldViewPr snapToGrid="0">
      <p:cViewPr varScale="1">
        <p:scale>
          <a:sx n="59" d="100"/>
          <a:sy n="59" d="100"/>
        </p:scale>
        <p:origin x="96"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8771C-BB93-443D-99F0-B32B8675EC68}"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F4FF3-5DF7-40DB-AF25-9BE63B030677}" type="slidenum">
              <a:rPr lang="en-US" smtClean="0"/>
              <a:t>‹#›</a:t>
            </a:fld>
            <a:endParaRPr lang="en-US"/>
          </a:p>
        </p:txBody>
      </p:sp>
    </p:spTree>
    <p:extLst>
      <p:ext uri="{BB962C8B-B14F-4D97-AF65-F5344CB8AC3E}">
        <p14:creationId xmlns:p14="http://schemas.microsoft.com/office/powerpoint/2010/main" val="197990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2</a:t>
            </a:fld>
            <a:endParaRPr lang="en-US"/>
          </a:p>
        </p:txBody>
      </p:sp>
    </p:spTree>
    <p:extLst>
      <p:ext uri="{BB962C8B-B14F-4D97-AF65-F5344CB8AC3E}">
        <p14:creationId xmlns:p14="http://schemas.microsoft.com/office/powerpoint/2010/main" val="632757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 correlation between the two variables, suggest </a:t>
            </a:r>
            <a:r>
              <a:rPr lang="en-US" dirty="0" err="1"/>
              <a:t>multicolinearity</a:t>
            </a:r>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15</a:t>
            </a:fld>
            <a:endParaRPr lang="en-US"/>
          </a:p>
        </p:txBody>
      </p:sp>
    </p:spTree>
    <p:extLst>
      <p:ext uri="{BB962C8B-B14F-4D97-AF65-F5344CB8AC3E}">
        <p14:creationId xmlns:p14="http://schemas.microsoft.com/office/powerpoint/2010/main" val="76214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game length decreased consistently, possibly indicating improvement in player or team skill, better understanding of the game or changes and shifts in the meta</a:t>
            </a:r>
          </a:p>
          <a:p>
            <a:endParaRPr lang="en-US" dirty="0"/>
          </a:p>
          <a:p>
            <a:r>
              <a:rPr lang="en-US" dirty="0"/>
              <a:t>Average game length is 32 minutes</a:t>
            </a:r>
          </a:p>
        </p:txBody>
      </p:sp>
      <p:sp>
        <p:nvSpPr>
          <p:cNvPr id="4" name="Slide Number Placeholder 3"/>
          <p:cNvSpPr>
            <a:spLocks noGrp="1"/>
          </p:cNvSpPr>
          <p:nvPr>
            <p:ph type="sldNum" sz="quarter" idx="5"/>
          </p:nvPr>
        </p:nvSpPr>
        <p:spPr/>
        <p:txBody>
          <a:bodyPr/>
          <a:lstStyle/>
          <a:p>
            <a:fld id="{BC9F4FF3-5DF7-40DB-AF25-9BE63B030677}" type="slidenum">
              <a:rPr lang="en-US" smtClean="0"/>
              <a:t>16</a:t>
            </a:fld>
            <a:endParaRPr lang="en-US"/>
          </a:p>
        </p:txBody>
      </p:sp>
    </p:spTree>
    <p:extLst>
      <p:ext uri="{BB962C8B-B14F-4D97-AF65-F5344CB8AC3E}">
        <p14:creationId xmlns:p14="http://schemas.microsoft.com/office/powerpoint/2010/main" val="410920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LPL has been having shorter games on average than other leagues since season 6, while the LCK and LCS averaged longer games on average, which could indicate differences in play styles globally</a:t>
            </a:r>
          </a:p>
        </p:txBody>
      </p:sp>
      <p:sp>
        <p:nvSpPr>
          <p:cNvPr id="4" name="Slide Number Placeholder 3"/>
          <p:cNvSpPr>
            <a:spLocks noGrp="1"/>
          </p:cNvSpPr>
          <p:nvPr>
            <p:ph type="sldNum" sz="quarter" idx="5"/>
          </p:nvPr>
        </p:nvSpPr>
        <p:spPr/>
        <p:txBody>
          <a:bodyPr/>
          <a:lstStyle/>
          <a:p>
            <a:fld id="{BC9F4FF3-5DF7-40DB-AF25-9BE63B030677}" type="slidenum">
              <a:rPr lang="en-US" smtClean="0"/>
              <a:t>17</a:t>
            </a:fld>
            <a:endParaRPr lang="en-US"/>
          </a:p>
        </p:txBody>
      </p:sp>
    </p:spTree>
    <p:extLst>
      <p:ext uri="{BB962C8B-B14F-4D97-AF65-F5344CB8AC3E}">
        <p14:creationId xmlns:p14="http://schemas.microsoft.com/office/powerpoint/2010/main" val="53319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 inaccuracies in data as dragons were not captured by neither teams in lower tier games</a:t>
            </a:r>
          </a:p>
          <a:p>
            <a:r>
              <a:rPr lang="en-US" dirty="0"/>
              <a:t>Red side tends to get first dragon, this could be due to the unique geography of the map</a:t>
            </a:r>
          </a:p>
        </p:txBody>
      </p:sp>
      <p:sp>
        <p:nvSpPr>
          <p:cNvPr id="4" name="Slide Number Placeholder 3"/>
          <p:cNvSpPr>
            <a:spLocks noGrp="1"/>
          </p:cNvSpPr>
          <p:nvPr>
            <p:ph type="sldNum" sz="quarter" idx="5"/>
          </p:nvPr>
        </p:nvSpPr>
        <p:spPr/>
        <p:txBody>
          <a:bodyPr/>
          <a:lstStyle/>
          <a:p>
            <a:fld id="{BC9F4FF3-5DF7-40DB-AF25-9BE63B030677}" type="slidenum">
              <a:rPr lang="en-US" smtClean="0"/>
              <a:t>18</a:t>
            </a:fld>
            <a:endParaRPr lang="en-US"/>
          </a:p>
        </p:txBody>
      </p:sp>
    </p:spTree>
    <p:extLst>
      <p:ext uri="{BB962C8B-B14F-4D97-AF65-F5344CB8AC3E}">
        <p14:creationId xmlns:p14="http://schemas.microsoft.com/office/powerpoint/2010/main" val="174028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higher level competitions, red side has a consistently advantage in securing first dragon, the advantage is greatly realized and utilized in the later seasons (season 10 - 13)</a:t>
            </a:r>
          </a:p>
        </p:txBody>
      </p:sp>
      <p:sp>
        <p:nvSpPr>
          <p:cNvPr id="4" name="Slide Number Placeholder 3"/>
          <p:cNvSpPr>
            <a:spLocks noGrp="1"/>
          </p:cNvSpPr>
          <p:nvPr>
            <p:ph type="sldNum" sz="quarter" idx="5"/>
          </p:nvPr>
        </p:nvSpPr>
        <p:spPr/>
        <p:txBody>
          <a:bodyPr/>
          <a:lstStyle/>
          <a:p>
            <a:fld id="{BC9F4FF3-5DF7-40DB-AF25-9BE63B030677}" type="slidenum">
              <a:rPr lang="en-US" smtClean="0"/>
              <a:t>19</a:t>
            </a:fld>
            <a:endParaRPr lang="en-US"/>
          </a:p>
        </p:txBody>
      </p:sp>
    </p:spTree>
    <p:extLst>
      <p:ext uri="{BB962C8B-B14F-4D97-AF65-F5344CB8AC3E}">
        <p14:creationId xmlns:p14="http://schemas.microsoft.com/office/powerpoint/2010/main" val="1973020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 inaccuracies in data since first baron was not secured in lower tier games</a:t>
            </a:r>
          </a:p>
          <a:p>
            <a:r>
              <a:rPr lang="en-US" dirty="0"/>
              <a:t>Blue side tends to have an advantage in securing first baron</a:t>
            </a:r>
          </a:p>
        </p:txBody>
      </p:sp>
      <p:sp>
        <p:nvSpPr>
          <p:cNvPr id="4" name="Slide Number Placeholder 3"/>
          <p:cNvSpPr>
            <a:spLocks noGrp="1"/>
          </p:cNvSpPr>
          <p:nvPr>
            <p:ph type="sldNum" sz="quarter" idx="5"/>
          </p:nvPr>
        </p:nvSpPr>
        <p:spPr/>
        <p:txBody>
          <a:bodyPr/>
          <a:lstStyle/>
          <a:p>
            <a:fld id="{BC9F4FF3-5DF7-40DB-AF25-9BE63B030677}" type="slidenum">
              <a:rPr lang="en-US" smtClean="0"/>
              <a:t>20</a:t>
            </a:fld>
            <a:endParaRPr lang="en-US"/>
          </a:p>
        </p:txBody>
      </p:sp>
    </p:spTree>
    <p:extLst>
      <p:ext uri="{BB962C8B-B14F-4D97-AF65-F5344CB8AC3E}">
        <p14:creationId xmlns:p14="http://schemas.microsoft.com/office/powerpoint/2010/main" val="31363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top tier competition, no clear advantage for blue side in securing first baron</a:t>
            </a:r>
          </a:p>
        </p:txBody>
      </p:sp>
      <p:sp>
        <p:nvSpPr>
          <p:cNvPr id="4" name="Slide Number Placeholder 3"/>
          <p:cNvSpPr>
            <a:spLocks noGrp="1"/>
          </p:cNvSpPr>
          <p:nvPr>
            <p:ph type="sldNum" sz="quarter" idx="5"/>
          </p:nvPr>
        </p:nvSpPr>
        <p:spPr/>
        <p:txBody>
          <a:bodyPr/>
          <a:lstStyle/>
          <a:p>
            <a:fld id="{BC9F4FF3-5DF7-40DB-AF25-9BE63B030677}" type="slidenum">
              <a:rPr lang="en-US" smtClean="0"/>
              <a:t>21</a:t>
            </a:fld>
            <a:endParaRPr lang="en-US"/>
          </a:p>
        </p:txBody>
      </p:sp>
    </p:spTree>
    <p:extLst>
      <p:ext uri="{BB962C8B-B14F-4D97-AF65-F5344CB8AC3E}">
        <p14:creationId xmlns:p14="http://schemas.microsoft.com/office/powerpoint/2010/main" val="3174348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side has an advantage in securing first mid tower in all seasons</a:t>
            </a:r>
          </a:p>
        </p:txBody>
      </p:sp>
      <p:sp>
        <p:nvSpPr>
          <p:cNvPr id="4" name="Slide Number Placeholder 3"/>
          <p:cNvSpPr>
            <a:spLocks noGrp="1"/>
          </p:cNvSpPr>
          <p:nvPr>
            <p:ph type="sldNum" sz="quarter" idx="5"/>
          </p:nvPr>
        </p:nvSpPr>
        <p:spPr/>
        <p:txBody>
          <a:bodyPr/>
          <a:lstStyle/>
          <a:p>
            <a:fld id="{BC9F4FF3-5DF7-40DB-AF25-9BE63B030677}" type="slidenum">
              <a:rPr lang="en-US" smtClean="0"/>
              <a:t>22</a:t>
            </a:fld>
            <a:endParaRPr lang="en-US"/>
          </a:p>
        </p:txBody>
      </p:sp>
    </p:spTree>
    <p:extLst>
      <p:ext uri="{BB962C8B-B14F-4D97-AF65-F5344CB8AC3E}">
        <p14:creationId xmlns:p14="http://schemas.microsoft.com/office/powerpoint/2010/main" val="260210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notable advantage for blue side for all leagues with LCS utilizing the advantage most often in seasons 3-9</a:t>
            </a:r>
          </a:p>
        </p:txBody>
      </p:sp>
      <p:sp>
        <p:nvSpPr>
          <p:cNvPr id="4" name="Slide Number Placeholder 3"/>
          <p:cNvSpPr>
            <a:spLocks noGrp="1"/>
          </p:cNvSpPr>
          <p:nvPr>
            <p:ph type="sldNum" sz="quarter" idx="5"/>
          </p:nvPr>
        </p:nvSpPr>
        <p:spPr/>
        <p:txBody>
          <a:bodyPr/>
          <a:lstStyle/>
          <a:p>
            <a:fld id="{BC9F4FF3-5DF7-40DB-AF25-9BE63B030677}" type="slidenum">
              <a:rPr lang="en-US" smtClean="0"/>
              <a:t>23</a:t>
            </a:fld>
            <a:endParaRPr lang="en-US"/>
          </a:p>
        </p:txBody>
      </p:sp>
    </p:spTree>
    <p:extLst>
      <p:ext uri="{BB962C8B-B14F-4D97-AF65-F5344CB8AC3E}">
        <p14:creationId xmlns:p14="http://schemas.microsoft.com/office/powerpoint/2010/main" val="413719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advantage for blue side when since season 5 when it comes to securing first herald</a:t>
            </a:r>
          </a:p>
          <a:p>
            <a:r>
              <a:rPr lang="en-US" dirty="0"/>
              <a:t>Common pattern is that top side neutral objectives are favored for blue side, whereas bot side objectives are favored for red side. </a:t>
            </a:r>
          </a:p>
        </p:txBody>
      </p:sp>
      <p:sp>
        <p:nvSpPr>
          <p:cNvPr id="4" name="Slide Number Placeholder 3"/>
          <p:cNvSpPr>
            <a:spLocks noGrp="1"/>
          </p:cNvSpPr>
          <p:nvPr>
            <p:ph type="sldNum" sz="quarter" idx="5"/>
          </p:nvPr>
        </p:nvSpPr>
        <p:spPr/>
        <p:txBody>
          <a:bodyPr/>
          <a:lstStyle/>
          <a:p>
            <a:fld id="{BC9F4FF3-5DF7-40DB-AF25-9BE63B030677}" type="slidenum">
              <a:rPr lang="en-US" smtClean="0"/>
              <a:t>24</a:t>
            </a:fld>
            <a:endParaRPr lang="en-US"/>
          </a:p>
        </p:txBody>
      </p:sp>
    </p:spTree>
    <p:extLst>
      <p:ext uri="{BB962C8B-B14F-4D97-AF65-F5344CB8AC3E}">
        <p14:creationId xmlns:p14="http://schemas.microsoft.com/office/powerpoint/2010/main" val="40030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3</a:t>
            </a:fld>
            <a:endParaRPr lang="en-US"/>
          </a:p>
        </p:txBody>
      </p:sp>
    </p:spTree>
    <p:extLst>
      <p:ext uri="{BB962C8B-B14F-4D97-AF65-F5344CB8AC3E}">
        <p14:creationId xmlns:p14="http://schemas.microsoft.com/office/powerpoint/2010/main" val="2789107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 is realized in higher levels of play in seasons 7-13</a:t>
            </a:r>
          </a:p>
        </p:txBody>
      </p:sp>
      <p:sp>
        <p:nvSpPr>
          <p:cNvPr id="4" name="Slide Number Placeholder 3"/>
          <p:cNvSpPr>
            <a:spLocks noGrp="1"/>
          </p:cNvSpPr>
          <p:nvPr>
            <p:ph type="sldNum" sz="quarter" idx="5"/>
          </p:nvPr>
        </p:nvSpPr>
        <p:spPr/>
        <p:txBody>
          <a:bodyPr/>
          <a:lstStyle/>
          <a:p>
            <a:fld id="{BC9F4FF3-5DF7-40DB-AF25-9BE63B030677}" type="slidenum">
              <a:rPr lang="en-US" smtClean="0"/>
              <a:t>25</a:t>
            </a:fld>
            <a:endParaRPr lang="en-US"/>
          </a:p>
        </p:txBody>
      </p:sp>
    </p:spTree>
    <p:extLst>
      <p:ext uri="{BB962C8B-B14F-4D97-AF65-F5344CB8AC3E}">
        <p14:creationId xmlns:p14="http://schemas.microsoft.com/office/powerpoint/2010/main" val="79255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correlation matrix, percent total </a:t>
            </a:r>
            <a:r>
              <a:rPr lang="en-US" dirty="0" err="1"/>
              <a:t>kpm</a:t>
            </a:r>
            <a:r>
              <a:rPr lang="en-US" dirty="0"/>
              <a:t>, towers and inhibitors are the key variables determining the result of a game</a:t>
            </a:r>
          </a:p>
        </p:txBody>
      </p:sp>
      <p:sp>
        <p:nvSpPr>
          <p:cNvPr id="4" name="Slide Number Placeholder 3"/>
          <p:cNvSpPr>
            <a:spLocks noGrp="1"/>
          </p:cNvSpPr>
          <p:nvPr>
            <p:ph type="sldNum" sz="quarter" idx="5"/>
          </p:nvPr>
        </p:nvSpPr>
        <p:spPr/>
        <p:txBody>
          <a:bodyPr/>
          <a:lstStyle/>
          <a:p>
            <a:fld id="{BC9F4FF3-5DF7-40DB-AF25-9BE63B030677}" type="slidenum">
              <a:rPr lang="en-US" smtClean="0"/>
              <a:t>26</a:t>
            </a:fld>
            <a:endParaRPr lang="en-US"/>
          </a:p>
        </p:txBody>
      </p:sp>
    </p:spTree>
    <p:extLst>
      <p:ext uri="{BB962C8B-B14F-4D97-AF65-F5344CB8AC3E}">
        <p14:creationId xmlns:p14="http://schemas.microsoft.com/office/powerpoint/2010/main" val="1716484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Continuation of the correlation matrix, no significant coefficients to worry about regarding multicollinearity </a:t>
            </a:r>
          </a:p>
        </p:txBody>
      </p:sp>
      <p:sp>
        <p:nvSpPr>
          <p:cNvPr id="4" name="Slide Number Placeholder 3"/>
          <p:cNvSpPr>
            <a:spLocks noGrp="1"/>
          </p:cNvSpPr>
          <p:nvPr>
            <p:ph type="sldNum" sz="quarter" idx="5"/>
          </p:nvPr>
        </p:nvSpPr>
        <p:spPr/>
        <p:txBody>
          <a:bodyPr/>
          <a:lstStyle/>
          <a:p>
            <a:fld id="{BC9F4FF3-5DF7-40DB-AF25-9BE63B030677}" type="slidenum">
              <a:rPr lang="en-US" smtClean="0"/>
              <a:t>27</a:t>
            </a:fld>
            <a:endParaRPr lang="en-US"/>
          </a:p>
        </p:txBody>
      </p:sp>
    </p:spTree>
    <p:extLst>
      <p:ext uri="{BB962C8B-B14F-4D97-AF65-F5344CB8AC3E}">
        <p14:creationId xmlns:p14="http://schemas.microsoft.com/office/powerpoint/2010/main" val="3946138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issues with multicollinearity can be seen from VIF values </a:t>
            </a:r>
          </a:p>
        </p:txBody>
      </p:sp>
      <p:sp>
        <p:nvSpPr>
          <p:cNvPr id="4" name="Slide Number Placeholder 3"/>
          <p:cNvSpPr>
            <a:spLocks noGrp="1"/>
          </p:cNvSpPr>
          <p:nvPr>
            <p:ph type="sldNum" sz="quarter" idx="5"/>
          </p:nvPr>
        </p:nvSpPr>
        <p:spPr/>
        <p:txBody>
          <a:bodyPr/>
          <a:lstStyle/>
          <a:p>
            <a:fld id="{BC9F4FF3-5DF7-40DB-AF25-9BE63B030677}" type="slidenum">
              <a:rPr lang="en-US" smtClean="0"/>
              <a:t>28</a:t>
            </a:fld>
            <a:endParaRPr lang="en-US"/>
          </a:p>
        </p:txBody>
      </p:sp>
    </p:spTree>
    <p:extLst>
      <p:ext uri="{BB962C8B-B14F-4D97-AF65-F5344CB8AC3E}">
        <p14:creationId xmlns:p14="http://schemas.microsoft.com/office/powerpoint/2010/main" val="757335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3 performs worst with the lowest r^2 among the 3 models. Indicating that it is more difficult to predict and model the result of a game based on the first 20 minutes of the game. Model1 and 2 perform well on a similar level, however since the AIC for model1 is lower, it appears to be better</a:t>
            </a:r>
          </a:p>
          <a:p>
            <a:endParaRPr lang="en-US" dirty="0"/>
          </a:p>
          <a:p>
            <a:r>
              <a:rPr lang="en-US" dirty="0"/>
              <a:t>Interaction term between dragons and game length and barons with game length attempts to explain diminishing returns of the objectives based on game length</a:t>
            </a:r>
          </a:p>
        </p:txBody>
      </p:sp>
      <p:sp>
        <p:nvSpPr>
          <p:cNvPr id="4" name="Slide Number Placeholder 3"/>
          <p:cNvSpPr>
            <a:spLocks noGrp="1"/>
          </p:cNvSpPr>
          <p:nvPr>
            <p:ph type="sldNum" sz="quarter" idx="5"/>
          </p:nvPr>
        </p:nvSpPr>
        <p:spPr/>
        <p:txBody>
          <a:bodyPr/>
          <a:lstStyle/>
          <a:p>
            <a:fld id="{BC9F4FF3-5DF7-40DB-AF25-9BE63B030677}" type="slidenum">
              <a:rPr lang="en-US" smtClean="0"/>
              <a:t>29</a:t>
            </a:fld>
            <a:endParaRPr lang="en-US"/>
          </a:p>
        </p:txBody>
      </p:sp>
    </p:spTree>
    <p:extLst>
      <p:ext uri="{BB962C8B-B14F-4D97-AF65-F5344CB8AC3E}">
        <p14:creationId xmlns:p14="http://schemas.microsoft.com/office/powerpoint/2010/main" val="62591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3 experienced a significant improvement in its pseudo r^2 when we looking at shorter games. Increasing from 83.9 to 93.5%. Similarly, models 1 and 2 also experienced improvements in explanatory power of the model, meaning that model 3 is simply not good enough to explain how teams win games. </a:t>
            </a:r>
          </a:p>
        </p:txBody>
      </p:sp>
      <p:sp>
        <p:nvSpPr>
          <p:cNvPr id="4" name="Slide Number Placeholder 3"/>
          <p:cNvSpPr>
            <a:spLocks noGrp="1"/>
          </p:cNvSpPr>
          <p:nvPr>
            <p:ph type="sldNum" sz="quarter" idx="5"/>
          </p:nvPr>
        </p:nvSpPr>
        <p:spPr/>
        <p:txBody>
          <a:bodyPr/>
          <a:lstStyle/>
          <a:p>
            <a:fld id="{BC9F4FF3-5DF7-40DB-AF25-9BE63B030677}" type="slidenum">
              <a:rPr lang="en-US" smtClean="0"/>
              <a:t>30</a:t>
            </a:fld>
            <a:endParaRPr lang="en-US"/>
          </a:p>
        </p:txBody>
      </p:sp>
    </p:spTree>
    <p:extLst>
      <p:ext uri="{BB962C8B-B14F-4D97-AF65-F5344CB8AC3E}">
        <p14:creationId xmlns:p14="http://schemas.microsoft.com/office/powerpoint/2010/main" val="466018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experienced drastic decreases in pseudo r^2, indicating that it is harder to model, explain and predict the outcome of longer games using the limited data that we have. </a:t>
            </a:r>
          </a:p>
        </p:txBody>
      </p:sp>
      <p:sp>
        <p:nvSpPr>
          <p:cNvPr id="4" name="Slide Number Placeholder 3"/>
          <p:cNvSpPr>
            <a:spLocks noGrp="1"/>
          </p:cNvSpPr>
          <p:nvPr>
            <p:ph type="sldNum" sz="quarter" idx="5"/>
          </p:nvPr>
        </p:nvSpPr>
        <p:spPr/>
        <p:txBody>
          <a:bodyPr/>
          <a:lstStyle/>
          <a:p>
            <a:fld id="{BC9F4FF3-5DF7-40DB-AF25-9BE63B030677}" type="slidenum">
              <a:rPr lang="en-US" smtClean="0"/>
              <a:t>31</a:t>
            </a:fld>
            <a:endParaRPr lang="en-US"/>
          </a:p>
        </p:txBody>
      </p:sp>
    </p:spTree>
    <p:extLst>
      <p:ext uri="{BB962C8B-B14F-4D97-AF65-F5344CB8AC3E}">
        <p14:creationId xmlns:p14="http://schemas.microsoft.com/office/powerpoint/2010/main" val="1354542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the predictability of model 1 on a training set, we have low classification error for both type 1 and type 2 errors and high values for accuracy, kappa sensitivity and specificity, meaning that the logit model is really good at predicting the outcome of games using in game data</a:t>
            </a:r>
          </a:p>
        </p:txBody>
      </p:sp>
      <p:sp>
        <p:nvSpPr>
          <p:cNvPr id="4" name="Slide Number Placeholder 3"/>
          <p:cNvSpPr>
            <a:spLocks noGrp="1"/>
          </p:cNvSpPr>
          <p:nvPr>
            <p:ph type="sldNum" sz="quarter" idx="5"/>
          </p:nvPr>
        </p:nvSpPr>
        <p:spPr/>
        <p:txBody>
          <a:bodyPr/>
          <a:lstStyle/>
          <a:p>
            <a:fld id="{BC9F4FF3-5DF7-40DB-AF25-9BE63B030677}" type="slidenum">
              <a:rPr lang="en-US" smtClean="0"/>
              <a:t>32</a:t>
            </a:fld>
            <a:endParaRPr lang="en-US"/>
          </a:p>
        </p:txBody>
      </p:sp>
    </p:spTree>
    <p:extLst>
      <p:ext uri="{BB962C8B-B14F-4D97-AF65-F5344CB8AC3E}">
        <p14:creationId xmlns:p14="http://schemas.microsoft.com/office/powerpoint/2010/main" val="1148351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the predictability of model 1 on a training set, we have low classification error for both type 1 and type 2 errors and high values for accuracy, kappa sensitivity and specificity, meaning that the logit model is really good at predicting the outcome of games using in game data</a:t>
            </a:r>
          </a:p>
        </p:txBody>
      </p:sp>
      <p:sp>
        <p:nvSpPr>
          <p:cNvPr id="4" name="Slide Number Placeholder 3"/>
          <p:cNvSpPr>
            <a:spLocks noGrp="1"/>
          </p:cNvSpPr>
          <p:nvPr>
            <p:ph type="sldNum" sz="quarter" idx="5"/>
          </p:nvPr>
        </p:nvSpPr>
        <p:spPr/>
        <p:txBody>
          <a:bodyPr/>
          <a:lstStyle/>
          <a:p>
            <a:fld id="{BC9F4FF3-5DF7-40DB-AF25-9BE63B030677}" type="slidenum">
              <a:rPr lang="en-US" smtClean="0"/>
              <a:t>33</a:t>
            </a:fld>
            <a:endParaRPr lang="en-US"/>
          </a:p>
        </p:txBody>
      </p:sp>
    </p:spTree>
    <p:extLst>
      <p:ext uri="{BB962C8B-B14F-4D97-AF65-F5344CB8AC3E}">
        <p14:creationId xmlns:p14="http://schemas.microsoft.com/office/powerpoint/2010/main" val="1801872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the predictability of model 1 on a training set, we have low classification error for both type 1 and type 2 errors and high values for accuracy, kappa sensitivity and specificity, meaning that the logit model is really good at predicting the outcome of games using in game data</a:t>
            </a:r>
          </a:p>
        </p:txBody>
      </p:sp>
      <p:sp>
        <p:nvSpPr>
          <p:cNvPr id="4" name="Slide Number Placeholder 3"/>
          <p:cNvSpPr>
            <a:spLocks noGrp="1"/>
          </p:cNvSpPr>
          <p:nvPr>
            <p:ph type="sldNum" sz="quarter" idx="5"/>
          </p:nvPr>
        </p:nvSpPr>
        <p:spPr/>
        <p:txBody>
          <a:bodyPr/>
          <a:lstStyle/>
          <a:p>
            <a:fld id="{BC9F4FF3-5DF7-40DB-AF25-9BE63B030677}" type="slidenum">
              <a:rPr lang="en-US" smtClean="0"/>
              <a:t>34</a:t>
            </a:fld>
            <a:endParaRPr lang="en-US"/>
          </a:p>
        </p:txBody>
      </p:sp>
    </p:spTree>
    <p:extLst>
      <p:ext uri="{BB962C8B-B14F-4D97-AF65-F5344CB8AC3E}">
        <p14:creationId xmlns:p14="http://schemas.microsoft.com/office/powerpoint/2010/main" val="25007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4</a:t>
            </a:fld>
            <a:endParaRPr lang="en-US"/>
          </a:p>
        </p:txBody>
      </p:sp>
    </p:spTree>
    <p:extLst>
      <p:ext uri="{BB962C8B-B14F-4D97-AF65-F5344CB8AC3E}">
        <p14:creationId xmlns:p14="http://schemas.microsoft.com/office/powerpoint/2010/main" val="1590413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shorter the game, the more important kill share (percent total </a:t>
            </a:r>
            <a:r>
              <a:rPr lang="en-US" dirty="0" err="1"/>
              <a:t>kpm</a:t>
            </a:r>
            <a:r>
              <a:rPr lang="en-US" dirty="0"/>
              <a:t>) is </a:t>
            </a:r>
          </a:p>
        </p:txBody>
      </p:sp>
      <p:sp>
        <p:nvSpPr>
          <p:cNvPr id="4" name="Slide Number Placeholder 3"/>
          <p:cNvSpPr>
            <a:spLocks noGrp="1"/>
          </p:cNvSpPr>
          <p:nvPr>
            <p:ph type="sldNum" sz="quarter" idx="5"/>
          </p:nvPr>
        </p:nvSpPr>
        <p:spPr/>
        <p:txBody>
          <a:bodyPr/>
          <a:lstStyle/>
          <a:p>
            <a:fld id="{BC9F4FF3-5DF7-40DB-AF25-9BE63B030677}" type="slidenum">
              <a:rPr lang="en-US" smtClean="0"/>
              <a:t>35</a:t>
            </a:fld>
            <a:endParaRPr lang="en-US"/>
          </a:p>
        </p:txBody>
      </p:sp>
    </p:spTree>
    <p:extLst>
      <p:ext uri="{BB962C8B-B14F-4D97-AF65-F5344CB8AC3E}">
        <p14:creationId xmlns:p14="http://schemas.microsoft.com/office/powerpoint/2010/main" val="26378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shorter the game the more important dragons are, but if a game is beyond 45 minutes, it plays little to no role in determining the outcome</a:t>
            </a:r>
          </a:p>
        </p:txBody>
      </p:sp>
      <p:sp>
        <p:nvSpPr>
          <p:cNvPr id="4" name="Slide Number Placeholder 3"/>
          <p:cNvSpPr>
            <a:spLocks noGrp="1"/>
          </p:cNvSpPr>
          <p:nvPr>
            <p:ph type="sldNum" sz="quarter" idx="5"/>
          </p:nvPr>
        </p:nvSpPr>
        <p:spPr/>
        <p:txBody>
          <a:bodyPr/>
          <a:lstStyle/>
          <a:p>
            <a:fld id="{BC9F4FF3-5DF7-40DB-AF25-9BE63B030677}" type="slidenum">
              <a:rPr lang="en-US" smtClean="0"/>
              <a:t>36</a:t>
            </a:fld>
            <a:endParaRPr lang="en-US"/>
          </a:p>
        </p:txBody>
      </p:sp>
    </p:spTree>
    <p:extLst>
      <p:ext uri="{BB962C8B-B14F-4D97-AF65-F5344CB8AC3E}">
        <p14:creationId xmlns:p14="http://schemas.microsoft.com/office/powerpoint/2010/main" val="1464107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Shorter the game, more important barons are, but if a game is beyond 45 minutes, it plays little to no role in determining the outcome</a:t>
            </a:r>
          </a:p>
        </p:txBody>
      </p:sp>
      <p:sp>
        <p:nvSpPr>
          <p:cNvPr id="4" name="Slide Number Placeholder 3"/>
          <p:cNvSpPr>
            <a:spLocks noGrp="1"/>
          </p:cNvSpPr>
          <p:nvPr>
            <p:ph type="sldNum" sz="quarter" idx="5"/>
          </p:nvPr>
        </p:nvSpPr>
        <p:spPr/>
        <p:txBody>
          <a:bodyPr/>
          <a:lstStyle/>
          <a:p>
            <a:fld id="{BC9F4FF3-5DF7-40DB-AF25-9BE63B030677}" type="slidenum">
              <a:rPr lang="en-US" smtClean="0"/>
              <a:t>37</a:t>
            </a:fld>
            <a:endParaRPr lang="en-US"/>
          </a:p>
        </p:txBody>
      </p:sp>
    </p:spTree>
    <p:extLst>
      <p:ext uri="{BB962C8B-B14F-4D97-AF65-F5344CB8AC3E}">
        <p14:creationId xmlns:p14="http://schemas.microsoft.com/office/powerpoint/2010/main" val="2034404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model 1s performance across games of varying game lengths, as expected, its performance decreases as game time increases. </a:t>
            </a:r>
          </a:p>
          <a:p>
            <a:r>
              <a:rPr lang="en-US" dirty="0"/>
              <a:t>Looking at the coefficients, we can see that kills matter less for games that are shorter than 30 minutes, and it increases in importance for games longer than 30 minutes. However, up to a certain point, the importance drops back down. A possible explanation for this is that the advantages gained from kills are reduced as the game goes beyond 40 minutes since everyone is already at full build, meaning that bonus gold and experience no longer offers additional benefits. </a:t>
            </a:r>
          </a:p>
          <a:p>
            <a:endParaRPr lang="en-US" dirty="0"/>
          </a:p>
          <a:p>
            <a:r>
              <a:rPr lang="en-US" dirty="0"/>
              <a:t> a lot of the advantages from sides dissipates after we incorporate other variables, for a game of average game length, it is red side with an advantage, other than that there is no statistical significance on side selection </a:t>
            </a:r>
          </a:p>
          <a:p>
            <a:endParaRPr lang="en-US" dirty="0"/>
          </a:p>
          <a:p>
            <a:r>
              <a:rPr lang="en-US" dirty="0"/>
              <a:t>Overall, total number of objectives secured is less important as the games exceeds beyond the 40 minute mark</a:t>
            </a:r>
          </a:p>
          <a:p>
            <a:endParaRPr lang="en-US" dirty="0"/>
          </a:p>
          <a:p>
            <a:r>
              <a:rPr lang="en-US" dirty="0"/>
              <a:t>Towers are important regardless of the length of the game</a:t>
            </a:r>
          </a:p>
          <a:p>
            <a:endParaRPr lang="en-US" dirty="0"/>
          </a:p>
          <a:p>
            <a:r>
              <a:rPr lang="en-US" dirty="0"/>
              <a:t>Inhibitors are only important if teams intend to end games before the 30 minute mark, beyond that point, it matters less</a:t>
            </a:r>
          </a:p>
          <a:p>
            <a:endParaRPr lang="en-US" dirty="0"/>
          </a:p>
          <a:p>
            <a:r>
              <a:rPr lang="en-US" dirty="0"/>
              <a:t>Early gold leads and over all gold leads appear to play a very minor if not negative role, which means that players should not be focusing too much on advantages in gold</a:t>
            </a:r>
          </a:p>
          <a:p>
            <a:endParaRPr lang="en-US" dirty="0"/>
          </a:p>
          <a:p>
            <a:r>
              <a:rPr lang="en-US" dirty="0"/>
              <a:t>What is surprising is that </a:t>
            </a:r>
            <a:r>
              <a:rPr lang="en-US" dirty="0" err="1"/>
              <a:t>firstblood</a:t>
            </a:r>
            <a:r>
              <a:rPr lang="en-US" dirty="0"/>
              <a:t> doesn’t help a team close out a game before 30 minutes, and it has a negative impact on the game result. This could be due to an external variable that is not being taken account of which is team composition where teams have a natural advantage in either early stages of the game or later stages of the game. </a:t>
            </a:r>
          </a:p>
        </p:txBody>
      </p:sp>
      <p:sp>
        <p:nvSpPr>
          <p:cNvPr id="4" name="Slide Number Placeholder 3"/>
          <p:cNvSpPr>
            <a:spLocks noGrp="1"/>
          </p:cNvSpPr>
          <p:nvPr>
            <p:ph type="sldNum" sz="quarter" idx="5"/>
          </p:nvPr>
        </p:nvSpPr>
        <p:spPr/>
        <p:txBody>
          <a:bodyPr/>
          <a:lstStyle/>
          <a:p>
            <a:fld id="{BC9F4FF3-5DF7-40DB-AF25-9BE63B030677}" type="slidenum">
              <a:rPr lang="en-US" smtClean="0"/>
              <a:t>38</a:t>
            </a:fld>
            <a:endParaRPr lang="en-US"/>
          </a:p>
        </p:txBody>
      </p:sp>
    </p:spTree>
    <p:extLst>
      <p:ext uri="{BB962C8B-B14F-4D97-AF65-F5344CB8AC3E}">
        <p14:creationId xmlns:p14="http://schemas.microsoft.com/office/powerpoint/2010/main" val="311310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model performance from seasons 10 – 13</a:t>
            </a:r>
          </a:p>
          <a:p>
            <a:endParaRPr lang="en-US" dirty="0"/>
          </a:p>
          <a:p>
            <a:r>
              <a:rPr lang="en-US" dirty="0"/>
              <a:t>Side selection didn’t matter, apart from red side having a slight advantage in season 11</a:t>
            </a:r>
          </a:p>
          <a:p>
            <a:endParaRPr lang="en-US" dirty="0"/>
          </a:p>
          <a:p>
            <a:r>
              <a:rPr lang="en-US" dirty="0"/>
              <a:t>Importance of kill share is around the same over these 4 seasons, being the most important aspect in achieving wins</a:t>
            </a:r>
          </a:p>
          <a:p>
            <a:endParaRPr lang="en-US" dirty="0"/>
          </a:p>
          <a:p>
            <a:r>
              <a:rPr lang="en-US" dirty="0"/>
              <a:t>Dragons have little influence on the result in season 10, but probably due to changes made to the game, the importance increased from season 11 onwards</a:t>
            </a:r>
          </a:p>
          <a:p>
            <a:endParaRPr lang="en-US" dirty="0"/>
          </a:p>
          <a:p>
            <a:r>
              <a:rPr lang="en-US" dirty="0"/>
              <a:t>Importance of barons fluctuated over the 4 seasons, with a significant increase from season 12 to 13, </a:t>
            </a:r>
          </a:p>
          <a:p>
            <a:endParaRPr lang="en-US" dirty="0"/>
          </a:p>
          <a:p>
            <a:r>
              <a:rPr lang="en-US" dirty="0"/>
              <a:t>Importance of towers remained around the same </a:t>
            </a:r>
          </a:p>
          <a:p>
            <a:endParaRPr lang="en-US" dirty="0"/>
          </a:p>
          <a:p>
            <a:r>
              <a:rPr lang="en-US" dirty="0"/>
              <a:t>First dragon is more important that first baron, however, the total number of barons secured is more important than dragons</a:t>
            </a:r>
          </a:p>
        </p:txBody>
      </p:sp>
      <p:sp>
        <p:nvSpPr>
          <p:cNvPr id="4" name="Slide Number Placeholder 3"/>
          <p:cNvSpPr>
            <a:spLocks noGrp="1"/>
          </p:cNvSpPr>
          <p:nvPr>
            <p:ph type="sldNum" sz="quarter" idx="5"/>
          </p:nvPr>
        </p:nvSpPr>
        <p:spPr/>
        <p:txBody>
          <a:bodyPr/>
          <a:lstStyle/>
          <a:p>
            <a:fld id="{BC9F4FF3-5DF7-40DB-AF25-9BE63B030677}" type="slidenum">
              <a:rPr lang="en-US" smtClean="0"/>
              <a:t>39</a:t>
            </a:fld>
            <a:endParaRPr lang="en-US"/>
          </a:p>
        </p:txBody>
      </p:sp>
    </p:spTree>
    <p:extLst>
      <p:ext uri="{BB962C8B-B14F-4D97-AF65-F5344CB8AC3E}">
        <p14:creationId xmlns:p14="http://schemas.microsoft.com/office/powerpoint/2010/main" val="3533780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side has a slight advantage in the LPL</a:t>
            </a:r>
          </a:p>
          <a:p>
            <a:endParaRPr lang="en-US" dirty="0"/>
          </a:p>
          <a:p>
            <a:r>
              <a:rPr lang="en-US" dirty="0"/>
              <a:t>Kills are most important in LCK and LEC</a:t>
            </a:r>
          </a:p>
          <a:p>
            <a:endParaRPr lang="en-US" dirty="0"/>
          </a:p>
          <a:p>
            <a:r>
              <a:rPr lang="en-US" dirty="0"/>
              <a:t>Dragons are most important in LCs and LCK, slightly less important in LEC and LPL</a:t>
            </a:r>
          </a:p>
          <a:p>
            <a:endParaRPr lang="en-US" dirty="0"/>
          </a:p>
          <a:p>
            <a:r>
              <a:rPr lang="en-US" dirty="0"/>
              <a:t>Barons are utilized to more effectively in LCS and LCK where as it plays a smaller role in LEC and LPL</a:t>
            </a:r>
          </a:p>
          <a:p>
            <a:endParaRPr lang="en-US" dirty="0"/>
          </a:p>
          <a:p>
            <a:r>
              <a:rPr lang="en-US" dirty="0"/>
              <a:t>Overall, early game leads and advantages play little to no role in positively affecting the outcome of the game</a:t>
            </a:r>
          </a:p>
        </p:txBody>
      </p:sp>
      <p:sp>
        <p:nvSpPr>
          <p:cNvPr id="4" name="Slide Number Placeholder 3"/>
          <p:cNvSpPr>
            <a:spLocks noGrp="1"/>
          </p:cNvSpPr>
          <p:nvPr>
            <p:ph type="sldNum" sz="quarter" idx="5"/>
          </p:nvPr>
        </p:nvSpPr>
        <p:spPr/>
        <p:txBody>
          <a:bodyPr/>
          <a:lstStyle/>
          <a:p>
            <a:fld id="{BC9F4FF3-5DF7-40DB-AF25-9BE63B030677}" type="slidenum">
              <a:rPr lang="en-US" smtClean="0"/>
              <a:t>40</a:t>
            </a:fld>
            <a:endParaRPr lang="en-US"/>
          </a:p>
        </p:txBody>
      </p:sp>
    </p:spTree>
    <p:extLst>
      <p:ext uri="{BB962C8B-B14F-4D97-AF65-F5344CB8AC3E}">
        <p14:creationId xmlns:p14="http://schemas.microsoft.com/office/powerpoint/2010/main" val="3123375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lower accuracy than logit model 1, higher type 1 error, but improvements in type 2 error, the model is better at predicting losses</a:t>
            </a:r>
          </a:p>
        </p:txBody>
      </p:sp>
      <p:sp>
        <p:nvSpPr>
          <p:cNvPr id="4" name="Slide Number Placeholder 3"/>
          <p:cNvSpPr>
            <a:spLocks noGrp="1"/>
          </p:cNvSpPr>
          <p:nvPr>
            <p:ph type="sldNum" sz="quarter" idx="5"/>
          </p:nvPr>
        </p:nvSpPr>
        <p:spPr/>
        <p:txBody>
          <a:bodyPr/>
          <a:lstStyle/>
          <a:p>
            <a:fld id="{BC9F4FF3-5DF7-40DB-AF25-9BE63B030677}" type="slidenum">
              <a:rPr lang="en-US" smtClean="0"/>
              <a:t>42</a:t>
            </a:fld>
            <a:endParaRPr lang="en-US"/>
          </a:p>
        </p:txBody>
      </p:sp>
    </p:spTree>
    <p:extLst>
      <p:ext uri="{BB962C8B-B14F-4D97-AF65-F5344CB8AC3E}">
        <p14:creationId xmlns:p14="http://schemas.microsoft.com/office/powerpoint/2010/main" val="3018938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 share is the most important feature to look at when predicting game result. Followed by towers and inhibitors. </a:t>
            </a:r>
          </a:p>
          <a:p>
            <a:r>
              <a:rPr lang="en-US" dirty="0"/>
              <a:t>What is surprising is that barons is a lot less important</a:t>
            </a:r>
          </a:p>
        </p:txBody>
      </p:sp>
      <p:sp>
        <p:nvSpPr>
          <p:cNvPr id="4" name="Slide Number Placeholder 3"/>
          <p:cNvSpPr>
            <a:spLocks noGrp="1"/>
          </p:cNvSpPr>
          <p:nvPr>
            <p:ph type="sldNum" sz="quarter" idx="5"/>
          </p:nvPr>
        </p:nvSpPr>
        <p:spPr/>
        <p:txBody>
          <a:bodyPr/>
          <a:lstStyle/>
          <a:p>
            <a:fld id="{BC9F4FF3-5DF7-40DB-AF25-9BE63B030677}" type="slidenum">
              <a:rPr lang="en-US" smtClean="0"/>
              <a:t>43</a:t>
            </a:fld>
            <a:endParaRPr lang="en-US"/>
          </a:p>
        </p:txBody>
      </p:sp>
    </p:spTree>
    <p:extLst>
      <p:ext uri="{BB962C8B-B14F-4D97-AF65-F5344CB8AC3E}">
        <p14:creationId xmlns:p14="http://schemas.microsoft.com/office/powerpoint/2010/main" val="2914016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improves when using in game data only, meaning that player skill and draft matters less than the actual events that occur in game</a:t>
            </a:r>
          </a:p>
        </p:txBody>
      </p:sp>
      <p:sp>
        <p:nvSpPr>
          <p:cNvPr id="4" name="Slide Number Placeholder 3"/>
          <p:cNvSpPr>
            <a:spLocks noGrp="1"/>
          </p:cNvSpPr>
          <p:nvPr>
            <p:ph type="sldNum" sz="quarter" idx="5"/>
          </p:nvPr>
        </p:nvSpPr>
        <p:spPr/>
        <p:txBody>
          <a:bodyPr/>
          <a:lstStyle/>
          <a:p>
            <a:fld id="{BC9F4FF3-5DF7-40DB-AF25-9BE63B030677}" type="slidenum">
              <a:rPr lang="en-US" smtClean="0"/>
              <a:t>44</a:t>
            </a:fld>
            <a:endParaRPr lang="en-US"/>
          </a:p>
        </p:txBody>
      </p:sp>
    </p:spTree>
    <p:extLst>
      <p:ext uri="{BB962C8B-B14F-4D97-AF65-F5344CB8AC3E}">
        <p14:creationId xmlns:p14="http://schemas.microsoft.com/office/powerpoint/2010/main" val="501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first rf model, kill share is the most important feature followed by towers, however, the importance of inhibitors decreased, making difference in gold spent at the end of the game a more important feature in predicting the game results</a:t>
            </a:r>
          </a:p>
        </p:txBody>
      </p:sp>
      <p:sp>
        <p:nvSpPr>
          <p:cNvPr id="4" name="Slide Number Placeholder 3"/>
          <p:cNvSpPr>
            <a:spLocks noGrp="1"/>
          </p:cNvSpPr>
          <p:nvPr>
            <p:ph type="sldNum" sz="quarter" idx="5"/>
          </p:nvPr>
        </p:nvSpPr>
        <p:spPr/>
        <p:txBody>
          <a:bodyPr/>
          <a:lstStyle/>
          <a:p>
            <a:fld id="{BC9F4FF3-5DF7-40DB-AF25-9BE63B030677}" type="slidenum">
              <a:rPr lang="en-US" smtClean="0"/>
              <a:t>45</a:t>
            </a:fld>
            <a:endParaRPr lang="en-US"/>
          </a:p>
        </p:txBody>
      </p:sp>
    </p:spTree>
    <p:extLst>
      <p:ext uri="{BB962C8B-B14F-4D97-AF65-F5344CB8AC3E}">
        <p14:creationId xmlns:p14="http://schemas.microsoft.com/office/powerpoint/2010/main" val="229740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5</a:t>
            </a:fld>
            <a:endParaRPr lang="en-US"/>
          </a:p>
        </p:txBody>
      </p:sp>
    </p:spTree>
    <p:extLst>
      <p:ext uri="{BB962C8B-B14F-4D97-AF65-F5344CB8AC3E}">
        <p14:creationId xmlns:p14="http://schemas.microsoft.com/office/powerpoint/2010/main" val="68807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46</a:t>
            </a:fld>
            <a:endParaRPr lang="en-US"/>
          </a:p>
        </p:txBody>
      </p:sp>
    </p:spTree>
    <p:extLst>
      <p:ext uri="{BB962C8B-B14F-4D97-AF65-F5344CB8AC3E}">
        <p14:creationId xmlns:p14="http://schemas.microsoft.com/office/powerpoint/2010/main" val="874270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47</a:t>
            </a:fld>
            <a:endParaRPr lang="en-US"/>
          </a:p>
        </p:txBody>
      </p:sp>
    </p:spTree>
    <p:extLst>
      <p:ext uri="{BB962C8B-B14F-4D97-AF65-F5344CB8AC3E}">
        <p14:creationId xmlns:p14="http://schemas.microsoft.com/office/powerpoint/2010/main" val="3241857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Drastically lower accuracy with low kappa and high classification error, indicating that it is simply using draft and player information is not enough to predict the outcome of games to a high level of precision</a:t>
            </a:r>
          </a:p>
        </p:txBody>
      </p:sp>
      <p:sp>
        <p:nvSpPr>
          <p:cNvPr id="4" name="Slide Number Placeholder 3"/>
          <p:cNvSpPr>
            <a:spLocks noGrp="1"/>
          </p:cNvSpPr>
          <p:nvPr>
            <p:ph type="sldNum" sz="quarter" idx="5"/>
          </p:nvPr>
        </p:nvSpPr>
        <p:spPr/>
        <p:txBody>
          <a:bodyPr/>
          <a:lstStyle/>
          <a:p>
            <a:fld id="{BC9F4FF3-5DF7-40DB-AF25-9BE63B030677}" type="slidenum">
              <a:rPr lang="en-US" smtClean="0"/>
              <a:t>48</a:t>
            </a:fld>
            <a:endParaRPr lang="en-US"/>
          </a:p>
        </p:txBody>
      </p:sp>
    </p:spTree>
    <p:extLst>
      <p:ext uri="{BB962C8B-B14F-4D97-AF65-F5344CB8AC3E}">
        <p14:creationId xmlns:p14="http://schemas.microsoft.com/office/powerpoint/2010/main" val="4125523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Players and team information are more important than draft, which could indicate that player skill plays a bigger role than the actual draft. With mid laners and bot laners being the relatively more important roles</a:t>
            </a:r>
          </a:p>
        </p:txBody>
      </p:sp>
      <p:sp>
        <p:nvSpPr>
          <p:cNvPr id="4" name="Slide Number Placeholder 3"/>
          <p:cNvSpPr>
            <a:spLocks noGrp="1"/>
          </p:cNvSpPr>
          <p:nvPr>
            <p:ph type="sldNum" sz="quarter" idx="5"/>
          </p:nvPr>
        </p:nvSpPr>
        <p:spPr/>
        <p:txBody>
          <a:bodyPr/>
          <a:lstStyle/>
          <a:p>
            <a:fld id="{BC9F4FF3-5DF7-40DB-AF25-9BE63B030677}" type="slidenum">
              <a:rPr lang="en-US" smtClean="0"/>
              <a:t>49</a:t>
            </a:fld>
            <a:endParaRPr lang="en-US"/>
          </a:p>
        </p:txBody>
      </p:sp>
    </p:spTree>
    <p:extLst>
      <p:ext uri="{BB962C8B-B14F-4D97-AF65-F5344CB8AC3E}">
        <p14:creationId xmlns:p14="http://schemas.microsoft.com/office/powerpoint/2010/main" val="1833493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the winner using only draft data is not accurate, this could indicate that at the current level of drafting in professional play, there is no obvious “draft gaps” which is a term commonly used to imply a team's inability to select and ban appropriate champions. </a:t>
            </a:r>
          </a:p>
        </p:txBody>
      </p:sp>
      <p:sp>
        <p:nvSpPr>
          <p:cNvPr id="4" name="Slide Number Placeholder 3"/>
          <p:cNvSpPr>
            <a:spLocks noGrp="1"/>
          </p:cNvSpPr>
          <p:nvPr>
            <p:ph type="sldNum" sz="quarter" idx="5"/>
          </p:nvPr>
        </p:nvSpPr>
        <p:spPr/>
        <p:txBody>
          <a:bodyPr/>
          <a:lstStyle/>
          <a:p>
            <a:fld id="{BC9F4FF3-5DF7-40DB-AF25-9BE63B030677}" type="slidenum">
              <a:rPr lang="en-US" smtClean="0"/>
              <a:t>52</a:t>
            </a:fld>
            <a:endParaRPr lang="en-US"/>
          </a:p>
        </p:txBody>
      </p:sp>
    </p:spTree>
    <p:extLst>
      <p:ext uri="{BB962C8B-B14F-4D97-AF65-F5344CB8AC3E}">
        <p14:creationId xmlns:p14="http://schemas.microsoft.com/office/powerpoint/2010/main" val="3265056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Bans are more important than picks, with solo lane matchups being the most important followed by the bot </a:t>
            </a:r>
            <a:r>
              <a:rPr lang="en-US" dirty="0" err="1"/>
              <a:t>jg</a:t>
            </a:r>
            <a:r>
              <a:rPr lang="en-US" dirty="0"/>
              <a:t> dynamic, indicating a top side meta. Individual picks play a less significant role when considering of synergies between laners and </a:t>
            </a:r>
            <a:r>
              <a:rPr lang="en-US" dirty="0" err="1"/>
              <a:t>junglers</a:t>
            </a:r>
            <a:r>
              <a:rPr lang="en-US" dirty="0"/>
              <a:t>. </a:t>
            </a:r>
          </a:p>
        </p:txBody>
      </p:sp>
      <p:sp>
        <p:nvSpPr>
          <p:cNvPr id="4" name="Slide Number Placeholder 3"/>
          <p:cNvSpPr>
            <a:spLocks noGrp="1"/>
          </p:cNvSpPr>
          <p:nvPr>
            <p:ph type="sldNum" sz="quarter" idx="5"/>
          </p:nvPr>
        </p:nvSpPr>
        <p:spPr/>
        <p:txBody>
          <a:bodyPr/>
          <a:lstStyle/>
          <a:p>
            <a:fld id="{BC9F4FF3-5DF7-40DB-AF25-9BE63B030677}" type="slidenum">
              <a:rPr lang="en-US" smtClean="0"/>
              <a:t>53</a:t>
            </a:fld>
            <a:endParaRPr lang="en-US"/>
          </a:p>
        </p:txBody>
      </p:sp>
    </p:spTree>
    <p:extLst>
      <p:ext uri="{BB962C8B-B14F-4D97-AF65-F5344CB8AC3E}">
        <p14:creationId xmlns:p14="http://schemas.microsoft.com/office/powerpoint/2010/main" val="346999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meta for draft changes often, here is a model on trained and tested on season 12 alone. It still performs poorly, possibly due to meta shifts within a season and or draft simply having less importance than player skill, and in game performance</a:t>
            </a:r>
          </a:p>
        </p:txBody>
      </p:sp>
      <p:sp>
        <p:nvSpPr>
          <p:cNvPr id="4" name="Slide Number Placeholder 3"/>
          <p:cNvSpPr>
            <a:spLocks noGrp="1"/>
          </p:cNvSpPr>
          <p:nvPr>
            <p:ph type="sldNum" sz="quarter" idx="5"/>
          </p:nvPr>
        </p:nvSpPr>
        <p:spPr/>
        <p:txBody>
          <a:bodyPr/>
          <a:lstStyle/>
          <a:p>
            <a:fld id="{BC9F4FF3-5DF7-40DB-AF25-9BE63B030677}" type="slidenum">
              <a:rPr lang="en-US" smtClean="0"/>
              <a:t>54</a:t>
            </a:fld>
            <a:endParaRPr lang="en-US"/>
          </a:p>
        </p:txBody>
      </p:sp>
    </p:spTree>
    <p:extLst>
      <p:ext uri="{BB962C8B-B14F-4D97-AF65-F5344CB8AC3E}">
        <p14:creationId xmlns:p14="http://schemas.microsoft.com/office/powerpoint/2010/main" val="2875867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feature importance, in season 12, bot </a:t>
            </a:r>
            <a:r>
              <a:rPr lang="en-US" dirty="0" err="1"/>
              <a:t>jg</a:t>
            </a:r>
            <a:r>
              <a:rPr lang="en-US" dirty="0"/>
              <a:t> dynamic and the specific bot and top matchup played a more significant role than other roles. Indicating a bot side meta </a:t>
            </a:r>
          </a:p>
        </p:txBody>
      </p:sp>
      <p:sp>
        <p:nvSpPr>
          <p:cNvPr id="4" name="Slide Number Placeholder 3"/>
          <p:cNvSpPr>
            <a:spLocks noGrp="1"/>
          </p:cNvSpPr>
          <p:nvPr>
            <p:ph type="sldNum" sz="quarter" idx="5"/>
          </p:nvPr>
        </p:nvSpPr>
        <p:spPr/>
        <p:txBody>
          <a:bodyPr/>
          <a:lstStyle/>
          <a:p>
            <a:fld id="{BC9F4FF3-5DF7-40DB-AF25-9BE63B030677}" type="slidenum">
              <a:rPr lang="en-US" smtClean="0"/>
              <a:t>55</a:t>
            </a:fld>
            <a:endParaRPr lang="en-US"/>
          </a:p>
        </p:txBody>
      </p:sp>
    </p:spTree>
    <p:extLst>
      <p:ext uri="{BB962C8B-B14F-4D97-AF65-F5344CB8AC3E}">
        <p14:creationId xmlns:p14="http://schemas.microsoft.com/office/powerpoint/2010/main" val="2275175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56</a:t>
            </a:fld>
            <a:endParaRPr lang="en-US"/>
          </a:p>
        </p:txBody>
      </p:sp>
    </p:spTree>
    <p:extLst>
      <p:ext uri="{BB962C8B-B14F-4D97-AF65-F5344CB8AC3E}">
        <p14:creationId xmlns:p14="http://schemas.microsoft.com/office/powerpoint/2010/main" val="60359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F4FF3-5DF7-40DB-AF25-9BE63B030677}" type="slidenum">
              <a:rPr lang="en-US" smtClean="0"/>
              <a:t>8</a:t>
            </a:fld>
            <a:endParaRPr lang="en-US"/>
          </a:p>
        </p:txBody>
      </p:sp>
    </p:spTree>
    <p:extLst>
      <p:ext uri="{BB962C8B-B14F-4D97-AF65-F5344CB8AC3E}">
        <p14:creationId xmlns:p14="http://schemas.microsoft.com/office/powerpoint/2010/main" val="139627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3 to 7 and 14 are binary variables where as the remainder are numerical variables , game length in minutes have a small standard deviation but a large range indicating the possibility of out </a:t>
            </a:r>
            <a:r>
              <a:rPr lang="en-US" dirty="0" err="1"/>
              <a:t>liers</a:t>
            </a:r>
            <a:r>
              <a:rPr lang="en-US" dirty="0"/>
              <a:t>. </a:t>
            </a:r>
          </a:p>
        </p:txBody>
      </p:sp>
      <p:sp>
        <p:nvSpPr>
          <p:cNvPr id="4" name="Slide Number Placeholder 3"/>
          <p:cNvSpPr>
            <a:spLocks noGrp="1"/>
          </p:cNvSpPr>
          <p:nvPr>
            <p:ph type="sldNum" sz="quarter" idx="5"/>
          </p:nvPr>
        </p:nvSpPr>
        <p:spPr/>
        <p:txBody>
          <a:bodyPr/>
          <a:lstStyle/>
          <a:p>
            <a:fld id="{BC9F4FF3-5DF7-40DB-AF25-9BE63B030677}" type="slidenum">
              <a:rPr lang="en-US" smtClean="0"/>
              <a:t>10</a:t>
            </a:fld>
            <a:endParaRPr lang="en-US"/>
          </a:p>
        </p:txBody>
      </p:sp>
    </p:spTree>
    <p:extLst>
      <p:ext uri="{BB962C8B-B14F-4D97-AF65-F5344CB8AC3E}">
        <p14:creationId xmlns:p14="http://schemas.microsoft.com/office/powerpoint/2010/main" val="28780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probabilities showing the probability of winning a game conditional on a number of early game accomplishments and leads, most notable is teams securing first baron having a win rate of 85.1% while others are significantly lower at around 68%</a:t>
            </a:r>
          </a:p>
        </p:txBody>
      </p:sp>
      <p:sp>
        <p:nvSpPr>
          <p:cNvPr id="4" name="Slide Number Placeholder 3"/>
          <p:cNvSpPr>
            <a:spLocks noGrp="1"/>
          </p:cNvSpPr>
          <p:nvPr>
            <p:ph type="sldNum" sz="quarter" idx="5"/>
          </p:nvPr>
        </p:nvSpPr>
        <p:spPr/>
        <p:txBody>
          <a:bodyPr/>
          <a:lstStyle/>
          <a:p>
            <a:fld id="{BC9F4FF3-5DF7-40DB-AF25-9BE63B030677}" type="slidenum">
              <a:rPr lang="en-US" smtClean="0"/>
              <a:t>12</a:t>
            </a:fld>
            <a:endParaRPr lang="en-US"/>
          </a:p>
        </p:txBody>
      </p:sp>
    </p:spTree>
    <p:extLst>
      <p:ext uri="{BB962C8B-B14F-4D97-AF65-F5344CB8AC3E}">
        <p14:creationId xmlns:p14="http://schemas.microsoft.com/office/powerpoint/2010/main" val="2470078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side has consistently shown a slight advantage since season 3</a:t>
            </a:r>
          </a:p>
        </p:txBody>
      </p:sp>
      <p:sp>
        <p:nvSpPr>
          <p:cNvPr id="4" name="Slide Number Placeholder 3"/>
          <p:cNvSpPr>
            <a:spLocks noGrp="1"/>
          </p:cNvSpPr>
          <p:nvPr>
            <p:ph type="sldNum" sz="quarter" idx="5"/>
          </p:nvPr>
        </p:nvSpPr>
        <p:spPr/>
        <p:txBody>
          <a:bodyPr/>
          <a:lstStyle/>
          <a:p>
            <a:fld id="{BC9F4FF3-5DF7-40DB-AF25-9BE63B030677}" type="slidenum">
              <a:rPr lang="en-US" smtClean="0"/>
              <a:t>13</a:t>
            </a:fld>
            <a:endParaRPr lang="en-US"/>
          </a:p>
        </p:txBody>
      </p:sp>
    </p:spTree>
    <p:extLst>
      <p:ext uri="{BB962C8B-B14F-4D97-AF65-F5344CB8AC3E}">
        <p14:creationId xmlns:p14="http://schemas.microsoft.com/office/powerpoint/2010/main" val="425417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world class leagues, a slight blue side advantage still exists, with LEC occasionally dropping below a 50% win rate in seasons 9 and 10</a:t>
            </a:r>
          </a:p>
        </p:txBody>
      </p:sp>
      <p:sp>
        <p:nvSpPr>
          <p:cNvPr id="4" name="Slide Number Placeholder 3"/>
          <p:cNvSpPr>
            <a:spLocks noGrp="1"/>
          </p:cNvSpPr>
          <p:nvPr>
            <p:ph type="sldNum" sz="quarter" idx="5"/>
          </p:nvPr>
        </p:nvSpPr>
        <p:spPr/>
        <p:txBody>
          <a:bodyPr/>
          <a:lstStyle/>
          <a:p>
            <a:fld id="{BC9F4FF3-5DF7-40DB-AF25-9BE63B030677}" type="slidenum">
              <a:rPr lang="en-US" smtClean="0"/>
              <a:t>14</a:t>
            </a:fld>
            <a:endParaRPr lang="en-US"/>
          </a:p>
        </p:txBody>
      </p:sp>
    </p:spTree>
    <p:extLst>
      <p:ext uri="{BB962C8B-B14F-4D97-AF65-F5344CB8AC3E}">
        <p14:creationId xmlns:p14="http://schemas.microsoft.com/office/powerpoint/2010/main" val="168863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0331-4A0E-CCF0-E022-98F1CAFADE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C284C5-E7D5-9D54-366E-F1B8A9A6B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856CD8-C133-1590-DD3A-9E04D2A5A9E7}"/>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D0D2CA4E-A94F-8859-8F8E-05D6EAA2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15535-9E56-471F-0AEC-F0A0836C7465}"/>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378598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7911-8572-CA22-315D-6FE1A9583A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AECF75-84D3-9DC4-2052-87ABC0A86F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BED34-08C5-BE38-3FFE-9C704735A3D5}"/>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5058A4AF-4ED2-F2D5-76D3-A6F6644A3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EFB9E-092E-DEFA-68E6-16E07898B5AC}"/>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343441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1D60E-E5B5-013A-E8BD-5C78593780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D570A-91B8-CA51-9171-78B8E2FF8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FF4DB-2A37-5F25-9039-EE67CF2A63D8}"/>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BA23144C-0832-314F-F685-13D07C15D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07126-7B98-0803-C03B-D5C7A78F1BDE}"/>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3251354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688B-B2D5-9D63-7B81-55BEFE4670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D11A4D-3531-AD68-6671-FF43340C9C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D780D-3E8F-1081-0A0D-1FDF334016E6}"/>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2DC36C65-B245-AED9-9BCD-F1AFEDE71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A4081-2ABE-AA29-71F0-95DCE197D8A0}"/>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145665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3E81-CBDA-0864-CB36-3064FBB051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209ADC-F457-2F89-E558-FAFC2BC168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351586-01FE-2496-BE36-855490A8D895}"/>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11BF9249-B1B2-990A-0901-F4124F9BB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114AA-E51F-33F7-B67D-B8E989651347}"/>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198573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468D-1ADF-82C5-700A-241F3F4B0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4C8E8-4CE7-1A3B-AF42-088590D56B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B57854-21AD-AA31-555B-66C46A6AC7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1A702E-DE4A-1CC4-F7E8-7357919BC6BA}"/>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6" name="Footer Placeholder 5">
            <a:extLst>
              <a:ext uri="{FF2B5EF4-FFF2-40B4-BE49-F238E27FC236}">
                <a16:creationId xmlns:a16="http://schemas.microsoft.com/office/drawing/2014/main" id="{28B195DE-1DC9-D128-ACA6-5172F1717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8920F-8C12-09BF-0A52-35CE9ED07764}"/>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2132311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631B-5FAE-03A8-D8F8-695647FAE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C180E6-6F73-C989-73CC-F468D48B9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BACDF6-46F5-9568-ADF4-2F9473EF1F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78D82-AB6C-784F-8EAB-E4E9580B3C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029A1B-64B6-2DAD-5D09-E4F4B007C0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C97CEF-3945-8B84-14FB-1402AD8D8AF8}"/>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8" name="Footer Placeholder 7">
            <a:extLst>
              <a:ext uri="{FF2B5EF4-FFF2-40B4-BE49-F238E27FC236}">
                <a16:creationId xmlns:a16="http://schemas.microsoft.com/office/drawing/2014/main" id="{59F1B72E-2CC4-53E1-F457-A056520865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5933DC-52B8-DCB6-AE93-860119CC505B}"/>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3928955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3DF8-18C4-F32D-6B85-1593830FF8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1E0E5-16D5-A17C-F0E8-1A4F670BBB55}"/>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4" name="Footer Placeholder 3">
            <a:extLst>
              <a:ext uri="{FF2B5EF4-FFF2-40B4-BE49-F238E27FC236}">
                <a16:creationId xmlns:a16="http://schemas.microsoft.com/office/drawing/2014/main" id="{FA9A3ECB-FE9F-C3BC-EB0C-65D2480F03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BAC946-B283-AE48-B181-F8AB3E8D4502}"/>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20143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986B2-AC90-97AD-15BB-49FD46625ED4}"/>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3" name="Footer Placeholder 2">
            <a:extLst>
              <a:ext uri="{FF2B5EF4-FFF2-40B4-BE49-F238E27FC236}">
                <a16:creationId xmlns:a16="http://schemas.microsoft.com/office/drawing/2014/main" id="{65EDA8B8-5541-DBCC-55DB-9E17090E37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DB89DC-9C6C-0F32-FD14-B39A5B54456F}"/>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3536501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FB55-D7FE-0A17-CD05-201C5D93A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DADB16-8229-C8C7-3ABC-F37E044A9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ACD35D-E396-5ADF-DC7E-CC4FDB6C5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6568E-395C-56BC-8EE7-793F1423B090}"/>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6" name="Footer Placeholder 5">
            <a:extLst>
              <a:ext uri="{FF2B5EF4-FFF2-40B4-BE49-F238E27FC236}">
                <a16:creationId xmlns:a16="http://schemas.microsoft.com/office/drawing/2014/main" id="{E5BE973F-42E4-3980-C553-889CB47CF4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99EC1-91AE-40B3-2F24-FE97B289A0DA}"/>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77684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73D1-BD4A-0729-E72B-2B26C1CF7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4AB886-67E0-C0AA-107A-EFBF3A375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9F7679-16D2-6BD1-1FB2-BAEEB8A0D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48C6FB-912D-DF94-CF96-F49970CD1675}"/>
              </a:ext>
            </a:extLst>
          </p:cNvPr>
          <p:cNvSpPr>
            <a:spLocks noGrp="1"/>
          </p:cNvSpPr>
          <p:nvPr>
            <p:ph type="dt" sz="half" idx="10"/>
          </p:nvPr>
        </p:nvSpPr>
        <p:spPr/>
        <p:txBody>
          <a:bodyPr/>
          <a:lstStyle/>
          <a:p>
            <a:fld id="{A7EC1867-0AC0-4558-AA74-27FFF80C0CB9}" type="datetimeFigureOut">
              <a:rPr lang="en-US" smtClean="0"/>
              <a:t>5/19/2024</a:t>
            </a:fld>
            <a:endParaRPr lang="en-US"/>
          </a:p>
        </p:txBody>
      </p:sp>
      <p:sp>
        <p:nvSpPr>
          <p:cNvPr id="6" name="Footer Placeholder 5">
            <a:extLst>
              <a:ext uri="{FF2B5EF4-FFF2-40B4-BE49-F238E27FC236}">
                <a16:creationId xmlns:a16="http://schemas.microsoft.com/office/drawing/2014/main" id="{50121E72-56A0-D553-8ED1-16B3914E6E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D3179B-F11A-F7D7-F662-E47A9A352C2A}"/>
              </a:ext>
            </a:extLst>
          </p:cNvPr>
          <p:cNvSpPr>
            <a:spLocks noGrp="1"/>
          </p:cNvSpPr>
          <p:nvPr>
            <p:ph type="sldNum" sz="quarter" idx="12"/>
          </p:nvPr>
        </p:nvSpPr>
        <p:spPr/>
        <p:txBody>
          <a:bodyPr/>
          <a:lstStyle/>
          <a:p>
            <a:fld id="{D7395F78-2F26-4B71-A6BA-E1E66188F52F}" type="slidenum">
              <a:rPr lang="en-US" smtClean="0"/>
              <a:t>‹#›</a:t>
            </a:fld>
            <a:endParaRPr lang="en-US"/>
          </a:p>
        </p:txBody>
      </p:sp>
    </p:spTree>
    <p:extLst>
      <p:ext uri="{BB962C8B-B14F-4D97-AF65-F5344CB8AC3E}">
        <p14:creationId xmlns:p14="http://schemas.microsoft.com/office/powerpoint/2010/main" val="2857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A7033A-D3C8-2045-DC16-FF1146FEDA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62D1C3-A702-B358-CE99-5096A1365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910DC-0946-42E3-D745-93CBB7927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EC1867-0AC0-4558-AA74-27FFF80C0CB9}" type="datetimeFigureOut">
              <a:rPr lang="en-US" smtClean="0"/>
              <a:t>5/19/2024</a:t>
            </a:fld>
            <a:endParaRPr lang="en-US"/>
          </a:p>
        </p:txBody>
      </p:sp>
      <p:sp>
        <p:nvSpPr>
          <p:cNvPr id="5" name="Footer Placeholder 4">
            <a:extLst>
              <a:ext uri="{FF2B5EF4-FFF2-40B4-BE49-F238E27FC236}">
                <a16:creationId xmlns:a16="http://schemas.microsoft.com/office/drawing/2014/main" id="{CA4E921E-8053-2C1F-6ECA-ED4F8C1A4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46FD7D-A1E7-C443-5891-09A36AD06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395F78-2F26-4B71-A6BA-E1E66188F52F}" type="slidenum">
              <a:rPr lang="en-US" smtClean="0"/>
              <a:t>‹#›</a:t>
            </a:fld>
            <a:endParaRPr lang="en-US"/>
          </a:p>
        </p:txBody>
      </p:sp>
    </p:spTree>
    <p:extLst>
      <p:ext uri="{BB962C8B-B14F-4D97-AF65-F5344CB8AC3E}">
        <p14:creationId xmlns:p14="http://schemas.microsoft.com/office/powerpoint/2010/main" val="12046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0AD77-E170-66C0-7369-51C6603372D3}"/>
              </a:ext>
            </a:extLst>
          </p:cNvPr>
          <p:cNvSpPr>
            <a:spLocks noGrp="1"/>
          </p:cNvSpPr>
          <p:nvPr>
            <p:ph type="ctrTitle"/>
          </p:nvPr>
        </p:nvSpPr>
        <p:spPr>
          <a:xfrm>
            <a:off x="2402114" y="2039254"/>
            <a:ext cx="7387772" cy="2206171"/>
          </a:xfrm>
        </p:spPr>
        <p:txBody>
          <a:bodyPr anchor="ctr">
            <a:normAutofit/>
          </a:bodyPr>
          <a:lstStyle/>
          <a:p>
            <a:r>
              <a:rPr lang="en-US" sz="4400" dirty="0">
                <a:solidFill>
                  <a:schemeClr val="tx1">
                    <a:lumMod val="85000"/>
                    <a:lumOff val="15000"/>
                  </a:schemeClr>
                </a:solidFill>
              </a:rPr>
              <a:t>Deciphering the Strategies and Formulas Behind League of Legends Professional Play</a:t>
            </a:r>
          </a:p>
        </p:txBody>
      </p:sp>
      <p:sp>
        <p:nvSpPr>
          <p:cNvPr id="3" name="Subtitle 2">
            <a:extLst>
              <a:ext uri="{FF2B5EF4-FFF2-40B4-BE49-F238E27FC236}">
                <a16:creationId xmlns:a16="http://schemas.microsoft.com/office/drawing/2014/main" id="{BA000FA7-717D-2300-9389-44C45272BF55}"/>
              </a:ext>
            </a:extLst>
          </p:cNvPr>
          <p:cNvSpPr>
            <a:spLocks noGrp="1"/>
          </p:cNvSpPr>
          <p:nvPr>
            <p:ph type="subTitle" idx="1"/>
          </p:nvPr>
        </p:nvSpPr>
        <p:spPr>
          <a:xfrm>
            <a:off x="892628" y="5158522"/>
            <a:ext cx="5689601" cy="1087477"/>
          </a:xfrm>
        </p:spPr>
        <p:txBody>
          <a:bodyPr anchor="ctr">
            <a:normAutofit/>
          </a:bodyPr>
          <a:lstStyle/>
          <a:p>
            <a:pPr algn="l"/>
            <a:r>
              <a:rPr lang="en-US" sz="1800">
                <a:solidFill>
                  <a:schemeClr val="tx1">
                    <a:lumMod val="85000"/>
                    <a:lumOff val="15000"/>
                  </a:schemeClr>
                </a:solidFill>
              </a:rPr>
              <a:t>Murphy Li</a:t>
            </a:r>
          </a:p>
        </p:txBody>
      </p:sp>
    </p:spTree>
    <p:extLst>
      <p:ext uri="{BB962C8B-B14F-4D97-AF65-F5344CB8AC3E}">
        <p14:creationId xmlns:p14="http://schemas.microsoft.com/office/powerpoint/2010/main" val="17614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33DF-53A3-BFA8-CC6C-504E6EFC72A4}"/>
              </a:ext>
            </a:extLst>
          </p:cNvPr>
          <p:cNvSpPr>
            <a:spLocks noGrp="1"/>
          </p:cNvSpPr>
          <p:nvPr>
            <p:ph type="title"/>
          </p:nvPr>
        </p:nvSpPr>
        <p:spPr>
          <a:xfrm>
            <a:off x="690608" y="162359"/>
            <a:ext cx="9071957" cy="941327"/>
          </a:xfrm>
        </p:spPr>
        <p:txBody>
          <a:bodyPr>
            <a:normAutofit/>
          </a:bodyPr>
          <a:lstStyle/>
          <a:p>
            <a:r>
              <a:rPr lang="en-US" dirty="0">
                <a:solidFill>
                  <a:schemeClr val="tx1">
                    <a:lumMod val="85000"/>
                    <a:lumOff val="15000"/>
                  </a:schemeClr>
                </a:solidFill>
              </a:rPr>
              <a:t>Summary statistics</a:t>
            </a:r>
          </a:p>
        </p:txBody>
      </p:sp>
      <p:sp>
        <p:nvSpPr>
          <p:cNvPr id="3" name="Content Placeholder 2">
            <a:extLst>
              <a:ext uri="{FF2B5EF4-FFF2-40B4-BE49-F238E27FC236}">
                <a16:creationId xmlns:a16="http://schemas.microsoft.com/office/drawing/2014/main" id="{05B6ACFD-5EA9-7AE9-2115-44C24AEA49D3}"/>
              </a:ext>
            </a:extLst>
          </p:cNvPr>
          <p:cNvSpPr>
            <a:spLocks noGrp="1"/>
          </p:cNvSpPr>
          <p:nvPr>
            <p:ph idx="1"/>
          </p:nvPr>
        </p:nvSpPr>
        <p:spPr>
          <a:xfrm>
            <a:off x="1957987" y="2431765"/>
            <a:ext cx="8276026" cy="3320031"/>
          </a:xfrm>
        </p:spPr>
        <p:txBody>
          <a:bodyPr anchor="ctr">
            <a:normAutofit/>
          </a:bodyPr>
          <a:lstStyle/>
          <a:p>
            <a:endParaRPr lang="en-US" sz="2000" dirty="0">
              <a:solidFill>
                <a:schemeClr val="tx1">
                  <a:lumMod val="85000"/>
                  <a:lumOff val="15000"/>
                </a:schemeClr>
              </a:solidFill>
            </a:endParaRPr>
          </a:p>
        </p:txBody>
      </p:sp>
      <p:pic>
        <p:nvPicPr>
          <p:cNvPr id="7" name="Picture 6">
            <a:extLst>
              <a:ext uri="{FF2B5EF4-FFF2-40B4-BE49-F238E27FC236}">
                <a16:creationId xmlns:a16="http://schemas.microsoft.com/office/drawing/2014/main" id="{7E1AF82D-E0F5-19E7-6B01-35AB360FF526}"/>
              </a:ext>
            </a:extLst>
          </p:cNvPr>
          <p:cNvPicPr>
            <a:picLocks noChangeAspect="1"/>
          </p:cNvPicPr>
          <p:nvPr/>
        </p:nvPicPr>
        <p:blipFill>
          <a:blip r:embed="rId3"/>
          <a:stretch>
            <a:fillRect/>
          </a:stretch>
        </p:blipFill>
        <p:spPr>
          <a:xfrm>
            <a:off x="246833" y="1103686"/>
            <a:ext cx="11698333" cy="5591955"/>
          </a:xfrm>
          <a:prstGeom prst="rect">
            <a:avLst/>
          </a:prstGeom>
        </p:spPr>
      </p:pic>
    </p:spTree>
    <p:extLst>
      <p:ext uri="{BB962C8B-B14F-4D97-AF65-F5344CB8AC3E}">
        <p14:creationId xmlns:p14="http://schemas.microsoft.com/office/powerpoint/2010/main" val="3885303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A5752-9908-1A1D-A0F2-3AE264484ACA}"/>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Exploratory Data Analysis</a:t>
            </a:r>
          </a:p>
        </p:txBody>
      </p:sp>
      <p:pic>
        <p:nvPicPr>
          <p:cNvPr id="6" name="Graphic 5" descr="Bar chart">
            <a:extLst>
              <a:ext uri="{FF2B5EF4-FFF2-40B4-BE49-F238E27FC236}">
                <a16:creationId xmlns:a16="http://schemas.microsoft.com/office/drawing/2014/main" id="{4F0BA7CC-4DF1-B54D-CAC9-FD2FFE46E5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435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7C7D-5630-6D8E-7E49-DB1E9B308BB4}"/>
              </a:ext>
            </a:extLst>
          </p:cNvPr>
          <p:cNvSpPr>
            <a:spLocks noGrp="1"/>
          </p:cNvSpPr>
          <p:nvPr>
            <p:ph type="title"/>
          </p:nvPr>
        </p:nvSpPr>
        <p:spPr/>
        <p:txBody>
          <a:bodyPr/>
          <a:lstStyle/>
          <a:p>
            <a:r>
              <a:rPr lang="en-US" dirty="0"/>
              <a:t>Conditional probabilities</a:t>
            </a:r>
            <a:br>
              <a:rPr lang="en-US" dirty="0"/>
            </a:br>
            <a:endParaRPr lang="en-US" dirty="0"/>
          </a:p>
        </p:txBody>
      </p:sp>
      <p:sp>
        <p:nvSpPr>
          <p:cNvPr id="3" name="Content Placeholder 2">
            <a:extLst>
              <a:ext uri="{FF2B5EF4-FFF2-40B4-BE49-F238E27FC236}">
                <a16:creationId xmlns:a16="http://schemas.microsoft.com/office/drawing/2014/main" id="{6CF3877F-6136-3247-F71C-A2227DE32663}"/>
              </a:ext>
            </a:extLst>
          </p:cNvPr>
          <p:cNvSpPr>
            <a:spLocks noGrp="1"/>
          </p:cNvSpPr>
          <p:nvPr>
            <p:ph idx="1"/>
          </p:nvPr>
        </p:nvSpPr>
        <p:spPr/>
        <p:txBody>
          <a:bodyPr/>
          <a:lstStyle/>
          <a:p>
            <a:r>
              <a:rPr lang="en-US" dirty="0"/>
              <a:t>Win rate given a positive gold lead at 10 minutes: 69.2%</a:t>
            </a:r>
          </a:p>
          <a:p>
            <a:r>
              <a:rPr lang="en-US" dirty="0"/>
              <a:t>Win rate given a positive gold lead at 15 minutes: 74.4%</a:t>
            </a:r>
          </a:p>
          <a:p>
            <a:r>
              <a:rPr lang="en-US" dirty="0"/>
              <a:t>Win rate given a positive experience lead at 10 minutes: 66.6%</a:t>
            </a:r>
          </a:p>
          <a:p>
            <a:r>
              <a:rPr lang="en-US" dirty="0"/>
              <a:t>Win rate given a positive experience lead at 15 minutes: 71.9%</a:t>
            </a:r>
          </a:p>
          <a:p>
            <a:r>
              <a:rPr lang="en-US" dirty="0"/>
              <a:t>Win rate given First dragon captured: 61%</a:t>
            </a:r>
          </a:p>
          <a:p>
            <a:r>
              <a:rPr lang="en-US" dirty="0"/>
              <a:t>Win rate given First baron captured: 85.1%</a:t>
            </a:r>
          </a:p>
          <a:p>
            <a:r>
              <a:rPr lang="en-US" dirty="0"/>
              <a:t>Win rate given First herald captured: 60.3%</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1390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with lines and lines on a black background&#10;&#10;Description automatically generated">
            <a:extLst>
              <a:ext uri="{FF2B5EF4-FFF2-40B4-BE49-F238E27FC236}">
                <a16:creationId xmlns:a16="http://schemas.microsoft.com/office/drawing/2014/main" id="{30E6E964-9E65-B9B2-9962-05FB8F3C9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98" y="213483"/>
            <a:ext cx="10406203" cy="6431033"/>
          </a:xfrm>
          <a:prstGeom prst="rect">
            <a:avLst/>
          </a:prstGeom>
        </p:spPr>
      </p:pic>
    </p:spTree>
    <p:extLst>
      <p:ext uri="{BB962C8B-B14F-4D97-AF65-F5344CB8AC3E}">
        <p14:creationId xmlns:p14="http://schemas.microsoft.com/office/powerpoint/2010/main" val="78046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with lines and points&#10;&#10;Description automatically generated">
            <a:extLst>
              <a:ext uri="{FF2B5EF4-FFF2-40B4-BE49-F238E27FC236}">
                <a16:creationId xmlns:a16="http://schemas.microsoft.com/office/drawing/2014/main" id="{07D7F477-90DE-9C25-7119-C328A71D5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22" y="301749"/>
            <a:ext cx="10120555" cy="6254502"/>
          </a:xfrm>
          <a:prstGeom prst="rect">
            <a:avLst/>
          </a:prstGeom>
        </p:spPr>
      </p:pic>
    </p:spTree>
    <p:extLst>
      <p:ext uri="{BB962C8B-B14F-4D97-AF65-F5344CB8AC3E}">
        <p14:creationId xmlns:p14="http://schemas.microsoft.com/office/powerpoint/2010/main" val="419448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black background with white lines&#10;&#10;Description automatically generated">
            <a:extLst>
              <a:ext uri="{FF2B5EF4-FFF2-40B4-BE49-F238E27FC236}">
                <a16:creationId xmlns:a16="http://schemas.microsoft.com/office/drawing/2014/main" id="{72676823-8AE3-F18D-7A5D-90CFC16D74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1208" y="385479"/>
            <a:ext cx="9849583" cy="6087042"/>
          </a:xfrm>
        </p:spPr>
      </p:pic>
    </p:spTree>
    <p:extLst>
      <p:ext uri="{BB962C8B-B14F-4D97-AF65-F5344CB8AC3E}">
        <p14:creationId xmlns:p14="http://schemas.microsoft.com/office/powerpoint/2010/main" val="382803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id of white lines on a black background&#10;&#10;Description automatically generated">
            <a:extLst>
              <a:ext uri="{FF2B5EF4-FFF2-40B4-BE49-F238E27FC236}">
                <a16:creationId xmlns:a16="http://schemas.microsoft.com/office/drawing/2014/main" id="{14765C99-9D7D-F9CE-7996-B58BDCC322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8861" y="334588"/>
            <a:ext cx="10014277" cy="6188823"/>
          </a:xfrm>
        </p:spPr>
      </p:pic>
    </p:spTree>
    <p:extLst>
      <p:ext uri="{BB962C8B-B14F-4D97-AF65-F5344CB8AC3E}">
        <p14:creationId xmlns:p14="http://schemas.microsoft.com/office/powerpoint/2010/main" val="2123739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AFDA12BA-6020-56FE-ED96-74D5CE6B1A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0185" y="310686"/>
            <a:ext cx="10091630" cy="6236627"/>
          </a:xfrm>
        </p:spPr>
      </p:pic>
    </p:spTree>
    <p:extLst>
      <p:ext uri="{BB962C8B-B14F-4D97-AF65-F5344CB8AC3E}">
        <p14:creationId xmlns:p14="http://schemas.microsoft.com/office/powerpoint/2010/main" val="1572836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F493F51C-5975-4317-14BE-C38798151A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5593" y="314029"/>
            <a:ext cx="10080813" cy="6229942"/>
          </a:xfrm>
        </p:spPr>
      </p:pic>
    </p:spTree>
    <p:extLst>
      <p:ext uri="{BB962C8B-B14F-4D97-AF65-F5344CB8AC3E}">
        <p14:creationId xmlns:p14="http://schemas.microsoft.com/office/powerpoint/2010/main" val="388427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69BFD15D-3459-DF24-47A8-3A1BEF37C1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3632" y="318997"/>
            <a:ext cx="10064735" cy="6220006"/>
          </a:xfrm>
        </p:spPr>
      </p:pic>
    </p:spTree>
    <p:extLst>
      <p:ext uri="{BB962C8B-B14F-4D97-AF65-F5344CB8AC3E}">
        <p14:creationId xmlns:p14="http://schemas.microsoft.com/office/powerpoint/2010/main" val="172998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notated summoners rift | Download Scientific Diagram">
            <a:extLst>
              <a:ext uri="{FF2B5EF4-FFF2-40B4-BE49-F238E27FC236}">
                <a16:creationId xmlns:a16="http://schemas.microsoft.com/office/drawing/2014/main" id="{9F7B4C93-0693-896A-ADB2-46290AC7F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6" r="22518"/>
          <a:stretch/>
        </p:blipFill>
        <p:spPr bwMode="auto">
          <a:xfrm>
            <a:off x="402335" y="342134"/>
            <a:ext cx="6237411" cy="61737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DFE017-B1D4-30C1-5282-0F62BBFC793C}"/>
              </a:ext>
            </a:extLst>
          </p:cNvPr>
          <p:cNvSpPr txBox="1"/>
          <p:nvPr/>
        </p:nvSpPr>
        <p:spPr>
          <a:xfrm>
            <a:off x="6821425" y="1443841"/>
            <a:ext cx="4968240" cy="3970318"/>
          </a:xfrm>
          <a:prstGeom prst="rect">
            <a:avLst/>
          </a:prstGeom>
          <a:noFill/>
        </p:spPr>
        <p:txBody>
          <a:bodyPr wrap="square" rtlCol="0">
            <a:spAutoFit/>
          </a:bodyPr>
          <a:lstStyle/>
          <a:p>
            <a:r>
              <a:rPr lang="en-US" dirty="0"/>
              <a:t>Online 5v5 Moba game</a:t>
            </a:r>
          </a:p>
          <a:p>
            <a:r>
              <a:rPr lang="en-US" dirty="0"/>
              <a:t>Top, mid: Lanes where players 1v1</a:t>
            </a:r>
          </a:p>
          <a:p>
            <a:r>
              <a:rPr lang="en-US" dirty="0"/>
              <a:t>Bottom: 2v2 lane each with an </a:t>
            </a:r>
            <a:r>
              <a:rPr lang="en-US" dirty="0" err="1"/>
              <a:t>adc</a:t>
            </a:r>
            <a:r>
              <a:rPr lang="en-US" dirty="0"/>
              <a:t> and support</a:t>
            </a:r>
          </a:p>
          <a:p>
            <a:r>
              <a:rPr lang="en-US" dirty="0"/>
              <a:t>Jungle: roams between all three lanes, clearing jungle camps, aiding laners and securing neutral objectives </a:t>
            </a:r>
          </a:p>
          <a:p>
            <a:r>
              <a:rPr lang="en-US" dirty="0"/>
              <a:t>Objective of the game: destroy towers and inhibitors to open enemy base to destroy enemy nexus</a:t>
            </a:r>
          </a:p>
          <a:p>
            <a:r>
              <a:rPr lang="en-US" dirty="0"/>
              <a:t>11 towers in total for each side: 2 towers in each lane, 1 inhibitor in each lane, 1 tower defending each inhibitor, 2 towers defending nexus</a:t>
            </a:r>
          </a:p>
          <a:p>
            <a:r>
              <a:rPr lang="en-US" dirty="0"/>
              <a:t>Base 1: Blue side</a:t>
            </a:r>
          </a:p>
          <a:p>
            <a:r>
              <a:rPr lang="en-US" dirty="0"/>
              <a:t>Base 2: Red side</a:t>
            </a:r>
          </a:p>
        </p:txBody>
      </p:sp>
    </p:spTree>
    <p:extLst>
      <p:ext uri="{BB962C8B-B14F-4D97-AF65-F5344CB8AC3E}">
        <p14:creationId xmlns:p14="http://schemas.microsoft.com/office/powerpoint/2010/main" val="2008832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lines and dots on a black background&#10;&#10;Description automatically generated">
            <a:extLst>
              <a:ext uri="{FF2B5EF4-FFF2-40B4-BE49-F238E27FC236}">
                <a16:creationId xmlns:a16="http://schemas.microsoft.com/office/drawing/2014/main" id="{D3B0540E-4C3C-80A5-C756-9377D3E59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1209" y="385479"/>
            <a:ext cx="9849582" cy="6087042"/>
          </a:xfrm>
        </p:spPr>
      </p:pic>
    </p:spTree>
    <p:extLst>
      <p:ext uri="{BB962C8B-B14F-4D97-AF65-F5344CB8AC3E}">
        <p14:creationId xmlns:p14="http://schemas.microsoft.com/office/powerpoint/2010/main" val="3892391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A graph with lines and dots&#10;&#10;Description automatically generated">
            <a:extLst>
              <a:ext uri="{FF2B5EF4-FFF2-40B4-BE49-F238E27FC236}">
                <a16:creationId xmlns:a16="http://schemas.microsoft.com/office/drawing/2014/main" id="{1B358D2B-81AB-C9B5-B0AE-868E4721E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91" y="142285"/>
            <a:ext cx="10636618" cy="6573429"/>
          </a:xfrm>
          <a:prstGeom prst="rect">
            <a:avLst/>
          </a:prstGeom>
        </p:spPr>
      </p:pic>
    </p:spTree>
    <p:extLst>
      <p:ext uri="{BB962C8B-B14F-4D97-AF65-F5344CB8AC3E}">
        <p14:creationId xmlns:p14="http://schemas.microsoft.com/office/powerpoint/2010/main" val="117300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48FEA73D-CEA3-A824-3587-C3665E854A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9769" y="94129"/>
            <a:ext cx="10792462" cy="6669741"/>
          </a:xfrm>
        </p:spPr>
      </p:pic>
    </p:spTree>
    <p:extLst>
      <p:ext uri="{BB962C8B-B14F-4D97-AF65-F5344CB8AC3E}">
        <p14:creationId xmlns:p14="http://schemas.microsoft.com/office/powerpoint/2010/main" val="2639546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51AD152D-AFCB-0296-F11B-37F054EEBB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5374" y="202653"/>
            <a:ext cx="10441252" cy="6452694"/>
          </a:xfrm>
        </p:spPr>
      </p:pic>
    </p:spTree>
    <p:extLst>
      <p:ext uri="{BB962C8B-B14F-4D97-AF65-F5344CB8AC3E}">
        <p14:creationId xmlns:p14="http://schemas.microsoft.com/office/powerpoint/2010/main" val="3286398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lines and dots&#10;&#10;Description automatically generated">
            <a:extLst>
              <a:ext uri="{FF2B5EF4-FFF2-40B4-BE49-F238E27FC236}">
                <a16:creationId xmlns:a16="http://schemas.microsoft.com/office/drawing/2014/main" id="{A2967CF5-A7B5-8694-DA6F-51D7D6669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123" y="428686"/>
            <a:ext cx="9709754" cy="6000627"/>
          </a:xfrm>
          <a:prstGeom prst="rect">
            <a:avLst/>
          </a:prstGeom>
        </p:spPr>
      </p:pic>
    </p:spTree>
    <p:extLst>
      <p:ext uri="{BB962C8B-B14F-4D97-AF65-F5344CB8AC3E}">
        <p14:creationId xmlns:p14="http://schemas.microsoft.com/office/powerpoint/2010/main" val="402626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descr="A graph with lines and dots&#10;&#10;Description automatically generated">
            <a:extLst>
              <a:ext uri="{FF2B5EF4-FFF2-40B4-BE49-F238E27FC236}">
                <a16:creationId xmlns:a16="http://schemas.microsoft.com/office/drawing/2014/main" id="{F7C14193-9E71-D05B-F04C-FBD611B0CB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8215" y="408349"/>
            <a:ext cx="9775569" cy="6041301"/>
          </a:xfrm>
        </p:spPr>
      </p:pic>
    </p:spTree>
    <p:extLst>
      <p:ext uri="{BB962C8B-B14F-4D97-AF65-F5344CB8AC3E}">
        <p14:creationId xmlns:p14="http://schemas.microsoft.com/office/powerpoint/2010/main" val="6555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AFF5-6E95-8F4B-5D38-67685133F847}"/>
              </a:ext>
            </a:extLst>
          </p:cNvPr>
          <p:cNvSpPr>
            <a:spLocks noGrp="1"/>
          </p:cNvSpPr>
          <p:nvPr>
            <p:ph type="title"/>
          </p:nvPr>
        </p:nvSpPr>
        <p:spPr/>
        <p:txBody>
          <a:bodyPr/>
          <a:lstStyle/>
          <a:p>
            <a:r>
              <a:rPr lang="en-US" dirty="0"/>
              <a:t>Correlation Matrix (1)</a:t>
            </a:r>
          </a:p>
        </p:txBody>
      </p:sp>
      <p:pic>
        <p:nvPicPr>
          <p:cNvPr id="5" name="Content Placeholder 4">
            <a:extLst>
              <a:ext uri="{FF2B5EF4-FFF2-40B4-BE49-F238E27FC236}">
                <a16:creationId xmlns:a16="http://schemas.microsoft.com/office/drawing/2014/main" id="{2CB1BB8E-8703-3327-E3C4-29E450D2C803}"/>
              </a:ext>
            </a:extLst>
          </p:cNvPr>
          <p:cNvPicPr>
            <a:picLocks noGrp="1" noChangeAspect="1"/>
          </p:cNvPicPr>
          <p:nvPr>
            <p:ph idx="1"/>
          </p:nvPr>
        </p:nvPicPr>
        <p:blipFill>
          <a:blip r:embed="rId3"/>
          <a:stretch>
            <a:fillRect/>
          </a:stretch>
        </p:blipFill>
        <p:spPr>
          <a:xfrm>
            <a:off x="204782" y="1690688"/>
            <a:ext cx="11782436" cy="4481512"/>
          </a:xfrm>
        </p:spPr>
      </p:pic>
    </p:spTree>
    <p:extLst>
      <p:ext uri="{BB962C8B-B14F-4D97-AF65-F5344CB8AC3E}">
        <p14:creationId xmlns:p14="http://schemas.microsoft.com/office/powerpoint/2010/main" val="30058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7CD9-22E4-AAF4-FAE0-2D7BB111A6B8}"/>
              </a:ext>
            </a:extLst>
          </p:cNvPr>
          <p:cNvSpPr>
            <a:spLocks noGrp="1"/>
          </p:cNvSpPr>
          <p:nvPr>
            <p:ph type="title"/>
          </p:nvPr>
        </p:nvSpPr>
        <p:spPr/>
        <p:txBody>
          <a:bodyPr/>
          <a:lstStyle/>
          <a:p>
            <a:r>
              <a:rPr lang="en-US" dirty="0"/>
              <a:t>Correlation Matrix (2)</a:t>
            </a:r>
          </a:p>
        </p:txBody>
      </p:sp>
      <p:pic>
        <p:nvPicPr>
          <p:cNvPr id="5" name="Picture 4">
            <a:extLst>
              <a:ext uri="{FF2B5EF4-FFF2-40B4-BE49-F238E27FC236}">
                <a16:creationId xmlns:a16="http://schemas.microsoft.com/office/drawing/2014/main" id="{03378697-E67F-0981-4D0B-4247FC43A5F9}"/>
              </a:ext>
            </a:extLst>
          </p:cNvPr>
          <p:cNvPicPr>
            <a:picLocks noChangeAspect="1"/>
          </p:cNvPicPr>
          <p:nvPr/>
        </p:nvPicPr>
        <p:blipFill>
          <a:blip r:embed="rId3"/>
          <a:stretch>
            <a:fillRect/>
          </a:stretch>
        </p:blipFill>
        <p:spPr>
          <a:xfrm>
            <a:off x="419100" y="1690688"/>
            <a:ext cx="11353800" cy="4282677"/>
          </a:xfrm>
          <a:prstGeom prst="rect">
            <a:avLst/>
          </a:prstGeom>
        </p:spPr>
      </p:pic>
    </p:spTree>
    <p:extLst>
      <p:ext uri="{BB962C8B-B14F-4D97-AF65-F5344CB8AC3E}">
        <p14:creationId xmlns:p14="http://schemas.microsoft.com/office/powerpoint/2010/main" val="3822207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7FBA-8D4B-F060-9526-BD59A7F41772}"/>
              </a:ext>
            </a:extLst>
          </p:cNvPr>
          <p:cNvSpPr>
            <a:spLocks noGrp="1"/>
          </p:cNvSpPr>
          <p:nvPr>
            <p:ph type="title"/>
          </p:nvPr>
        </p:nvSpPr>
        <p:spPr/>
        <p:txBody>
          <a:bodyPr/>
          <a:lstStyle/>
          <a:p>
            <a:r>
              <a:rPr lang="en-US" dirty="0"/>
              <a:t>VIF</a:t>
            </a:r>
          </a:p>
        </p:txBody>
      </p:sp>
      <p:pic>
        <p:nvPicPr>
          <p:cNvPr id="7" name="Picture 6">
            <a:extLst>
              <a:ext uri="{FF2B5EF4-FFF2-40B4-BE49-F238E27FC236}">
                <a16:creationId xmlns:a16="http://schemas.microsoft.com/office/drawing/2014/main" id="{C21A1938-27FC-8DA9-3CB1-5E19BB9F356F}"/>
              </a:ext>
            </a:extLst>
          </p:cNvPr>
          <p:cNvPicPr>
            <a:picLocks noChangeAspect="1"/>
          </p:cNvPicPr>
          <p:nvPr/>
        </p:nvPicPr>
        <p:blipFill>
          <a:blip r:embed="rId3"/>
          <a:stretch>
            <a:fillRect/>
          </a:stretch>
        </p:blipFill>
        <p:spPr>
          <a:xfrm>
            <a:off x="587366" y="1690688"/>
            <a:ext cx="11017267" cy="4016195"/>
          </a:xfrm>
          <a:prstGeom prst="rect">
            <a:avLst/>
          </a:prstGeom>
        </p:spPr>
      </p:pic>
    </p:spTree>
    <p:extLst>
      <p:ext uri="{BB962C8B-B14F-4D97-AF65-F5344CB8AC3E}">
        <p14:creationId xmlns:p14="http://schemas.microsoft.com/office/powerpoint/2010/main" val="4283835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0D1D-1B0C-A366-CB06-F34DFF3174F5}"/>
              </a:ext>
            </a:extLst>
          </p:cNvPr>
          <p:cNvSpPr>
            <a:spLocks noGrp="1"/>
          </p:cNvSpPr>
          <p:nvPr>
            <p:ph type="title"/>
          </p:nvPr>
        </p:nvSpPr>
        <p:spPr>
          <a:xfrm>
            <a:off x="0" y="201156"/>
            <a:ext cx="3410203" cy="1847100"/>
          </a:xfrm>
        </p:spPr>
        <p:txBody>
          <a:bodyPr>
            <a:normAutofit fontScale="90000"/>
          </a:bodyPr>
          <a:lstStyle/>
          <a:p>
            <a:r>
              <a:rPr lang="en-US" dirty="0"/>
              <a:t>Logistic regression results</a:t>
            </a:r>
          </a:p>
        </p:txBody>
      </p:sp>
      <p:pic>
        <p:nvPicPr>
          <p:cNvPr id="5" name="Picture 4">
            <a:extLst>
              <a:ext uri="{FF2B5EF4-FFF2-40B4-BE49-F238E27FC236}">
                <a16:creationId xmlns:a16="http://schemas.microsoft.com/office/drawing/2014/main" id="{EEB830C0-9B3F-EDF1-F13C-5B29FB075CA5}"/>
              </a:ext>
            </a:extLst>
          </p:cNvPr>
          <p:cNvPicPr>
            <a:picLocks noChangeAspect="1"/>
          </p:cNvPicPr>
          <p:nvPr/>
        </p:nvPicPr>
        <p:blipFill>
          <a:blip r:embed="rId3"/>
          <a:stretch>
            <a:fillRect/>
          </a:stretch>
        </p:blipFill>
        <p:spPr>
          <a:xfrm>
            <a:off x="2686368" y="165492"/>
            <a:ext cx="3761421" cy="6647701"/>
          </a:xfrm>
          <a:prstGeom prst="rect">
            <a:avLst/>
          </a:prstGeom>
        </p:spPr>
      </p:pic>
      <p:pic>
        <p:nvPicPr>
          <p:cNvPr id="7" name="Picture 6">
            <a:extLst>
              <a:ext uri="{FF2B5EF4-FFF2-40B4-BE49-F238E27FC236}">
                <a16:creationId xmlns:a16="http://schemas.microsoft.com/office/drawing/2014/main" id="{0A85019D-A2F3-22DD-8AC4-04ED36D6FA3F}"/>
              </a:ext>
            </a:extLst>
          </p:cNvPr>
          <p:cNvPicPr>
            <a:picLocks noChangeAspect="1"/>
          </p:cNvPicPr>
          <p:nvPr/>
        </p:nvPicPr>
        <p:blipFill>
          <a:blip r:embed="rId4"/>
          <a:stretch>
            <a:fillRect/>
          </a:stretch>
        </p:blipFill>
        <p:spPr>
          <a:xfrm>
            <a:off x="6748272" y="165492"/>
            <a:ext cx="5279136" cy="6501251"/>
          </a:xfrm>
          <a:prstGeom prst="rect">
            <a:avLst/>
          </a:prstGeom>
        </p:spPr>
      </p:pic>
      <p:sp>
        <p:nvSpPr>
          <p:cNvPr id="8" name="TextBox 7">
            <a:extLst>
              <a:ext uri="{FF2B5EF4-FFF2-40B4-BE49-F238E27FC236}">
                <a16:creationId xmlns:a16="http://schemas.microsoft.com/office/drawing/2014/main" id="{1CC362DC-36FC-5D51-1B45-4ED349AFBC96}"/>
              </a:ext>
            </a:extLst>
          </p:cNvPr>
          <p:cNvSpPr txBox="1"/>
          <p:nvPr/>
        </p:nvSpPr>
        <p:spPr>
          <a:xfrm>
            <a:off x="164592" y="2679192"/>
            <a:ext cx="2312923" cy="2308324"/>
          </a:xfrm>
          <a:prstGeom prst="rect">
            <a:avLst/>
          </a:prstGeom>
          <a:noFill/>
        </p:spPr>
        <p:txBody>
          <a:bodyPr wrap="square" rtlCol="0">
            <a:spAutoFit/>
          </a:bodyPr>
          <a:lstStyle/>
          <a:p>
            <a:r>
              <a:rPr lang="en-US" dirty="0"/>
              <a:t>Model 1: All in game variables</a:t>
            </a:r>
          </a:p>
          <a:p>
            <a:endParaRPr lang="en-US" dirty="0"/>
          </a:p>
          <a:p>
            <a:r>
              <a:rPr lang="en-US" dirty="0"/>
              <a:t>Model 2: Late game variables</a:t>
            </a:r>
          </a:p>
          <a:p>
            <a:endParaRPr lang="en-US" dirty="0"/>
          </a:p>
          <a:p>
            <a:r>
              <a:rPr lang="en-US" dirty="0"/>
              <a:t>Model 3: Early game variables</a:t>
            </a:r>
          </a:p>
        </p:txBody>
      </p:sp>
      <p:sp>
        <p:nvSpPr>
          <p:cNvPr id="3" name="Rectangle 2">
            <a:extLst>
              <a:ext uri="{FF2B5EF4-FFF2-40B4-BE49-F238E27FC236}">
                <a16:creationId xmlns:a16="http://schemas.microsoft.com/office/drawing/2014/main" id="{DC9903B9-F9C1-38BF-531D-BEA714C461C6}"/>
              </a:ext>
            </a:extLst>
          </p:cNvPr>
          <p:cNvSpPr/>
          <p:nvPr/>
        </p:nvSpPr>
        <p:spPr>
          <a:xfrm>
            <a:off x="6826827" y="5912427"/>
            <a:ext cx="5039591" cy="3532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53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4A06-6228-CDB5-AD76-3899E5DE6649}"/>
              </a:ext>
            </a:extLst>
          </p:cNvPr>
          <p:cNvSpPr>
            <a:spLocks noGrp="1"/>
          </p:cNvSpPr>
          <p:nvPr>
            <p:ph type="title"/>
          </p:nvPr>
        </p:nvSpPr>
        <p:spPr/>
        <p:txBody>
          <a:bodyPr/>
          <a:lstStyle/>
          <a:p>
            <a:r>
              <a:rPr lang="en-US"/>
              <a:t>Neutral objectives</a:t>
            </a:r>
            <a:endParaRPr lang="en-US" dirty="0"/>
          </a:p>
        </p:txBody>
      </p:sp>
      <p:pic>
        <p:nvPicPr>
          <p:cNvPr id="1026" name="Picture 2" descr="Performance and heart rate in elite league of legends players | Multimedia  Tools and Applications">
            <a:extLst>
              <a:ext uri="{FF2B5EF4-FFF2-40B4-BE49-F238E27FC236}">
                <a16:creationId xmlns:a16="http://schemas.microsoft.com/office/drawing/2014/main" id="{90DF538F-0924-D159-9926-3C77BDB03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13" y="1596114"/>
            <a:ext cx="8689848" cy="48967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5413B6-BE95-0E6D-7B6F-0F3DE553E686}"/>
              </a:ext>
            </a:extLst>
          </p:cNvPr>
          <p:cNvSpPr txBox="1"/>
          <p:nvPr/>
        </p:nvSpPr>
        <p:spPr>
          <a:xfrm>
            <a:off x="9145524" y="1998347"/>
            <a:ext cx="2481903" cy="2308324"/>
          </a:xfrm>
          <a:prstGeom prst="rect">
            <a:avLst/>
          </a:prstGeom>
          <a:noFill/>
        </p:spPr>
        <p:txBody>
          <a:bodyPr wrap="square">
            <a:spAutoFit/>
          </a:bodyPr>
          <a:lstStyle/>
          <a:p>
            <a:r>
              <a:rPr lang="en-US" dirty="0"/>
              <a:t>Top side:</a:t>
            </a:r>
          </a:p>
          <a:p>
            <a:pPr marL="285750" indent="-285750">
              <a:buFontTx/>
              <a:buChar char="-"/>
            </a:pPr>
            <a:r>
              <a:rPr lang="en-US" dirty="0"/>
              <a:t>Void grubs </a:t>
            </a:r>
          </a:p>
          <a:p>
            <a:pPr marL="285750" indent="-285750">
              <a:buFontTx/>
              <a:buChar char="-"/>
            </a:pPr>
            <a:r>
              <a:rPr lang="en-US" dirty="0"/>
              <a:t>Herald</a:t>
            </a:r>
          </a:p>
          <a:p>
            <a:pPr marL="285750" indent="-285750">
              <a:buFontTx/>
              <a:buChar char="-"/>
            </a:pPr>
            <a:r>
              <a:rPr lang="en-US" dirty="0"/>
              <a:t>Baron</a:t>
            </a:r>
          </a:p>
          <a:p>
            <a:pPr marL="285750" indent="-285750">
              <a:buFontTx/>
              <a:buChar char="-"/>
            </a:pPr>
            <a:endParaRPr lang="en-US" dirty="0"/>
          </a:p>
          <a:p>
            <a:r>
              <a:rPr lang="en-US" dirty="0"/>
              <a:t>Bot side: </a:t>
            </a:r>
          </a:p>
          <a:p>
            <a:pPr marL="285750" indent="-285750">
              <a:buFontTx/>
              <a:buChar char="-"/>
            </a:pPr>
            <a:r>
              <a:rPr lang="en-US" dirty="0"/>
              <a:t>Dragon</a:t>
            </a:r>
          </a:p>
          <a:p>
            <a:pPr marL="285750" indent="-285750">
              <a:buFontTx/>
              <a:buChar char="-"/>
            </a:pPr>
            <a:r>
              <a:rPr lang="en-US" dirty="0"/>
              <a:t>Elder Dragon</a:t>
            </a:r>
          </a:p>
        </p:txBody>
      </p:sp>
    </p:spTree>
    <p:extLst>
      <p:ext uri="{BB962C8B-B14F-4D97-AF65-F5344CB8AC3E}">
        <p14:creationId xmlns:p14="http://schemas.microsoft.com/office/powerpoint/2010/main" val="2303309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95B42B-59CB-2D13-033A-EDC7613928FF}"/>
              </a:ext>
            </a:extLst>
          </p:cNvPr>
          <p:cNvSpPr>
            <a:spLocks noGrp="1"/>
          </p:cNvSpPr>
          <p:nvPr>
            <p:ph type="title"/>
          </p:nvPr>
        </p:nvSpPr>
        <p:spPr>
          <a:xfrm>
            <a:off x="190500" y="859218"/>
            <a:ext cx="2039251" cy="5139563"/>
          </a:xfrm>
        </p:spPr>
        <p:txBody>
          <a:bodyPr>
            <a:normAutofit/>
          </a:bodyPr>
          <a:lstStyle/>
          <a:p>
            <a:r>
              <a:rPr lang="en-US" dirty="0"/>
              <a:t>Logit models 1,2,3 on games shorter than 35 minutes</a:t>
            </a:r>
          </a:p>
        </p:txBody>
      </p:sp>
      <p:pic>
        <p:nvPicPr>
          <p:cNvPr id="3" name="Picture 2">
            <a:extLst>
              <a:ext uri="{FF2B5EF4-FFF2-40B4-BE49-F238E27FC236}">
                <a16:creationId xmlns:a16="http://schemas.microsoft.com/office/drawing/2014/main" id="{F720C2A2-CF1C-ABEC-11C8-6F023F54808F}"/>
              </a:ext>
            </a:extLst>
          </p:cNvPr>
          <p:cNvPicPr>
            <a:picLocks noChangeAspect="1"/>
          </p:cNvPicPr>
          <p:nvPr/>
        </p:nvPicPr>
        <p:blipFill>
          <a:blip r:embed="rId3"/>
          <a:stretch>
            <a:fillRect/>
          </a:stretch>
        </p:blipFill>
        <p:spPr>
          <a:xfrm>
            <a:off x="2767912" y="81086"/>
            <a:ext cx="3692489" cy="6695827"/>
          </a:xfrm>
          <a:prstGeom prst="rect">
            <a:avLst/>
          </a:prstGeom>
        </p:spPr>
      </p:pic>
      <p:pic>
        <p:nvPicPr>
          <p:cNvPr id="7" name="Picture 6">
            <a:extLst>
              <a:ext uri="{FF2B5EF4-FFF2-40B4-BE49-F238E27FC236}">
                <a16:creationId xmlns:a16="http://schemas.microsoft.com/office/drawing/2014/main" id="{8EBEF73C-0BAE-68E8-B594-E257722F32BF}"/>
              </a:ext>
            </a:extLst>
          </p:cNvPr>
          <p:cNvPicPr>
            <a:picLocks noChangeAspect="1"/>
          </p:cNvPicPr>
          <p:nvPr/>
        </p:nvPicPr>
        <p:blipFill>
          <a:blip r:embed="rId4"/>
          <a:stretch>
            <a:fillRect/>
          </a:stretch>
        </p:blipFill>
        <p:spPr>
          <a:xfrm>
            <a:off x="6623581" y="18741"/>
            <a:ext cx="5377919" cy="6820517"/>
          </a:xfrm>
          <a:prstGeom prst="rect">
            <a:avLst/>
          </a:prstGeom>
        </p:spPr>
      </p:pic>
      <p:sp>
        <p:nvSpPr>
          <p:cNvPr id="2" name="Rectangle 1">
            <a:extLst>
              <a:ext uri="{FF2B5EF4-FFF2-40B4-BE49-F238E27FC236}">
                <a16:creationId xmlns:a16="http://schemas.microsoft.com/office/drawing/2014/main" id="{5321948F-A012-FA41-AA4C-C11875D3F7EA}"/>
              </a:ext>
            </a:extLst>
          </p:cNvPr>
          <p:cNvSpPr/>
          <p:nvPr/>
        </p:nvSpPr>
        <p:spPr>
          <a:xfrm>
            <a:off x="6623581" y="6296891"/>
            <a:ext cx="5377919" cy="1766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60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D98A-F9DF-4A8A-2F63-5C3383D5BF8D}"/>
              </a:ext>
            </a:extLst>
          </p:cNvPr>
          <p:cNvSpPr>
            <a:spLocks noGrp="1"/>
          </p:cNvSpPr>
          <p:nvPr>
            <p:ph type="title"/>
          </p:nvPr>
        </p:nvSpPr>
        <p:spPr>
          <a:xfrm>
            <a:off x="237744" y="262969"/>
            <a:ext cx="2037865" cy="6332061"/>
          </a:xfrm>
        </p:spPr>
        <p:txBody>
          <a:bodyPr>
            <a:normAutofit/>
          </a:bodyPr>
          <a:lstStyle/>
          <a:p>
            <a:r>
              <a:rPr lang="en-US" dirty="0"/>
              <a:t>Logit models 1,2,3 on games longer than 35 minutes</a:t>
            </a:r>
          </a:p>
        </p:txBody>
      </p:sp>
      <p:pic>
        <p:nvPicPr>
          <p:cNvPr id="4" name="Picture 3">
            <a:extLst>
              <a:ext uri="{FF2B5EF4-FFF2-40B4-BE49-F238E27FC236}">
                <a16:creationId xmlns:a16="http://schemas.microsoft.com/office/drawing/2014/main" id="{A7C8C9C2-DC35-40EF-C149-08FAFBB7A9E5}"/>
              </a:ext>
            </a:extLst>
          </p:cNvPr>
          <p:cNvPicPr>
            <a:picLocks noChangeAspect="1"/>
          </p:cNvPicPr>
          <p:nvPr/>
        </p:nvPicPr>
        <p:blipFill>
          <a:blip r:embed="rId3"/>
          <a:stretch>
            <a:fillRect/>
          </a:stretch>
        </p:blipFill>
        <p:spPr>
          <a:xfrm>
            <a:off x="2561103" y="29370"/>
            <a:ext cx="3727513" cy="6799261"/>
          </a:xfrm>
          <a:prstGeom prst="rect">
            <a:avLst/>
          </a:prstGeom>
        </p:spPr>
      </p:pic>
      <p:pic>
        <p:nvPicPr>
          <p:cNvPr id="9" name="Picture 8">
            <a:extLst>
              <a:ext uri="{FF2B5EF4-FFF2-40B4-BE49-F238E27FC236}">
                <a16:creationId xmlns:a16="http://schemas.microsoft.com/office/drawing/2014/main" id="{AC19A41C-4910-BC0E-15F1-A804B189B436}"/>
              </a:ext>
            </a:extLst>
          </p:cNvPr>
          <p:cNvPicPr>
            <a:picLocks noChangeAspect="1"/>
          </p:cNvPicPr>
          <p:nvPr/>
        </p:nvPicPr>
        <p:blipFill>
          <a:blip r:embed="rId4"/>
          <a:stretch>
            <a:fillRect/>
          </a:stretch>
        </p:blipFill>
        <p:spPr>
          <a:xfrm>
            <a:off x="6574111" y="29369"/>
            <a:ext cx="5458562" cy="6799262"/>
          </a:xfrm>
          <a:prstGeom prst="rect">
            <a:avLst/>
          </a:prstGeom>
        </p:spPr>
      </p:pic>
      <p:sp>
        <p:nvSpPr>
          <p:cNvPr id="3" name="Rectangle 2">
            <a:extLst>
              <a:ext uri="{FF2B5EF4-FFF2-40B4-BE49-F238E27FC236}">
                <a16:creationId xmlns:a16="http://schemas.microsoft.com/office/drawing/2014/main" id="{BCAB0233-5E7D-F941-EBD8-BA675F25DC1B}"/>
              </a:ext>
            </a:extLst>
          </p:cNvPr>
          <p:cNvSpPr/>
          <p:nvPr/>
        </p:nvSpPr>
        <p:spPr>
          <a:xfrm>
            <a:off x="6574111" y="6307282"/>
            <a:ext cx="5380145" cy="1870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912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7065-23A0-0168-6B38-A7A297173D46}"/>
              </a:ext>
            </a:extLst>
          </p:cNvPr>
          <p:cNvSpPr>
            <a:spLocks noGrp="1"/>
          </p:cNvSpPr>
          <p:nvPr>
            <p:ph type="title"/>
          </p:nvPr>
        </p:nvSpPr>
        <p:spPr/>
        <p:txBody>
          <a:bodyPr/>
          <a:lstStyle/>
          <a:p>
            <a:r>
              <a:rPr lang="fr-FR" dirty="0"/>
              <a:t>Confusion Matrix </a:t>
            </a:r>
            <a:r>
              <a:rPr lang="fr-FR" dirty="0" err="1"/>
              <a:t>Analysis</a:t>
            </a:r>
            <a:r>
              <a:rPr lang="fr-FR" dirty="0"/>
              <a:t> for </a:t>
            </a:r>
            <a:r>
              <a:rPr lang="fr-FR" dirty="0" err="1"/>
              <a:t>Logistic</a:t>
            </a:r>
            <a:r>
              <a:rPr lang="fr-FR" dirty="0"/>
              <a:t> Model 1</a:t>
            </a:r>
            <a:endParaRPr lang="en-US" dirty="0"/>
          </a:p>
        </p:txBody>
      </p:sp>
      <p:graphicFrame>
        <p:nvGraphicFramePr>
          <p:cNvPr id="4" name="Content Placeholder 3">
            <a:extLst>
              <a:ext uri="{FF2B5EF4-FFF2-40B4-BE49-F238E27FC236}">
                <a16:creationId xmlns:a16="http://schemas.microsoft.com/office/drawing/2014/main" id="{D24F14DB-D283-7E29-9AC1-8AD6EB5C2069}"/>
              </a:ext>
            </a:extLst>
          </p:cNvPr>
          <p:cNvGraphicFramePr>
            <a:graphicFrameLocks noGrp="1"/>
          </p:cNvGraphicFramePr>
          <p:nvPr>
            <p:ph idx="1"/>
            <p:extLst>
              <p:ext uri="{D42A27DB-BD31-4B8C-83A1-F6EECF244321}">
                <p14:modId xmlns:p14="http://schemas.microsoft.com/office/powerpoint/2010/main" val="1399559080"/>
              </p:ext>
            </p:extLst>
          </p:nvPr>
        </p:nvGraphicFramePr>
        <p:xfrm>
          <a:off x="838200" y="1825625"/>
          <a:ext cx="10515596" cy="1483360"/>
        </p:xfrm>
        <a:graphic>
          <a:graphicData uri="http://schemas.openxmlformats.org/drawingml/2006/table">
            <a:tbl>
              <a:tblPr firstRow="1" bandRow="1">
                <a:tableStyleId>{D7AC3CCA-C797-4891-BE02-D94E43425B78}</a:tableStyleId>
              </a:tblPr>
              <a:tblGrid>
                <a:gridCol w="2628899">
                  <a:extLst>
                    <a:ext uri="{9D8B030D-6E8A-4147-A177-3AD203B41FA5}">
                      <a16:colId xmlns:a16="http://schemas.microsoft.com/office/drawing/2014/main" val="3411461625"/>
                    </a:ext>
                  </a:extLst>
                </a:gridCol>
                <a:gridCol w="2628899">
                  <a:extLst>
                    <a:ext uri="{9D8B030D-6E8A-4147-A177-3AD203B41FA5}">
                      <a16:colId xmlns:a16="http://schemas.microsoft.com/office/drawing/2014/main" val="1790164747"/>
                    </a:ext>
                  </a:extLst>
                </a:gridCol>
                <a:gridCol w="2628899">
                  <a:extLst>
                    <a:ext uri="{9D8B030D-6E8A-4147-A177-3AD203B41FA5}">
                      <a16:colId xmlns:a16="http://schemas.microsoft.com/office/drawing/2014/main" val="1360670554"/>
                    </a:ext>
                  </a:extLst>
                </a:gridCol>
                <a:gridCol w="2628899">
                  <a:extLst>
                    <a:ext uri="{9D8B030D-6E8A-4147-A177-3AD203B41FA5}">
                      <a16:colId xmlns:a16="http://schemas.microsoft.com/office/drawing/2014/main" val="562488477"/>
                    </a:ext>
                  </a:extLst>
                </a:gridCol>
              </a:tblGrid>
              <a:tr h="370840">
                <a:tc>
                  <a:txBody>
                    <a:bodyPr/>
                    <a:lstStyle/>
                    <a:p>
                      <a:pPr algn="ctr"/>
                      <a:endParaRPr lang="en-US"/>
                    </a:p>
                  </a:txBody>
                  <a:tcPr/>
                </a:tc>
                <a:tc gridSpan="2">
                  <a:txBody>
                    <a:bodyPr/>
                    <a:lstStyle/>
                    <a:p>
                      <a:pPr algn="ctr"/>
                      <a:r>
                        <a:rPr lang="en-US" dirty="0"/>
                        <a:t>Reference</a:t>
                      </a:r>
                    </a:p>
                  </a:txBody>
                  <a:tcPr/>
                </a:tc>
                <a:tc hMerge="1">
                  <a:txBody>
                    <a:bodyPr/>
                    <a:lstStyle/>
                    <a:p>
                      <a:endParaRPr lang="en-US" dirty="0"/>
                    </a:p>
                  </a:txBody>
                  <a:tcPr/>
                </a:tc>
                <a:tc>
                  <a:txBody>
                    <a:bodyPr/>
                    <a:lstStyle/>
                    <a:p>
                      <a:pPr algn="ctr"/>
                      <a:r>
                        <a:rPr lang="en-US" dirty="0"/>
                        <a:t>Classification Error</a:t>
                      </a:r>
                    </a:p>
                  </a:txBody>
                  <a:tcPr/>
                </a:tc>
                <a:extLst>
                  <a:ext uri="{0D108BD9-81ED-4DB2-BD59-A6C34878D82A}">
                    <a16:rowId xmlns:a16="http://schemas.microsoft.com/office/drawing/2014/main" val="1821625596"/>
                  </a:ext>
                </a:extLst>
              </a:tr>
              <a:tr h="370840">
                <a:tc>
                  <a:txBody>
                    <a:bodyPr/>
                    <a:lstStyle/>
                    <a:p>
                      <a:pPr algn="ctr"/>
                      <a:r>
                        <a:rPr lang="en-US" b="1" dirty="0"/>
                        <a:t>Prediction </a:t>
                      </a:r>
                    </a:p>
                  </a:txBody>
                  <a:tcPr/>
                </a:tc>
                <a:tc>
                  <a:txBody>
                    <a:bodyPr/>
                    <a:lstStyle/>
                    <a:p>
                      <a:pPr algn="ctr"/>
                      <a:r>
                        <a:rPr lang="en-US" dirty="0"/>
                        <a:t>0</a:t>
                      </a:r>
                    </a:p>
                  </a:txBody>
                  <a:tcPr/>
                </a:tc>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229620321"/>
                  </a:ext>
                </a:extLst>
              </a:tr>
              <a:tr h="370840">
                <a:tc>
                  <a:txBody>
                    <a:bodyPr/>
                    <a:lstStyle/>
                    <a:p>
                      <a:pPr algn="ctr"/>
                      <a:r>
                        <a:rPr lang="en-US" dirty="0"/>
                        <a:t>0</a:t>
                      </a:r>
                    </a:p>
                  </a:txBody>
                  <a:tcPr/>
                </a:tc>
                <a:tc>
                  <a:txBody>
                    <a:bodyPr/>
                    <a:lstStyle/>
                    <a:p>
                      <a:pPr algn="ctr"/>
                      <a:r>
                        <a:rPr lang="en-US" dirty="0"/>
                        <a:t>14,836</a:t>
                      </a:r>
                    </a:p>
                  </a:txBody>
                  <a:tcPr/>
                </a:tc>
                <a:tc>
                  <a:txBody>
                    <a:bodyPr/>
                    <a:lstStyle/>
                    <a:p>
                      <a:pPr algn="ctr"/>
                      <a:r>
                        <a:rPr lang="en-US" dirty="0"/>
                        <a:t>261</a:t>
                      </a:r>
                    </a:p>
                  </a:txBody>
                  <a:tcPr/>
                </a:tc>
                <a:tc>
                  <a:txBody>
                    <a:bodyPr/>
                    <a:lstStyle/>
                    <a:p>
                      <a:pPr algn="ctr"/>
                      <a:r>
                        <a:rPr lang="en-US" dirty="0"/>
                        <a:t>1.7%</a:t>
                      </a:r>
                    </a:p>
                  </a:txBody>
                  <a:tcPr/>
                </a:tc>
                <a:extLst>
                  <a:ext uri="{0D108BD9-81ED-4DB2-BD59-A6C34878D82A}">
                    <a16:rowId xmlns:a16="http://schemas.microsoft.com/office/drawing/2014/main" val="3380133575"/>
                  </a:ext>
                </a:extLst>
              </a:tr>
              <a:tr h="370840">
                <a:tc>
                  <a:txBody>
                    <a:bodyPr/>
                    <a:lstStyle/>
                    <a:p>
                      <a:pPr algn="ctr"/>
                      <a:r>
                        <a:rPr lang="en-US" dirty="0"/>
                        <a:t>1</a:t>
                      </a:r>
                    </a:p>
                  </a:txBody>
                  <a:tcPr/>
                </a:tc>
                <a:tc>
                  <a:txBody>
                    <a:bodyPr/>
                    <a:lstStyle/>
                    <a:p>
                      <a:pPr algn="ctr"/>
                      <a:r>
                        <a:rPr lang="en-US" dirty="0"/>
                        <a:t>317</a:t>
                      </a:r>
                    </a:p>
                  </a:txBody>
                  <a:tcPr/>
                </a:tc>
                <a:tc>
                  <a:txBody>
                    <a:bodyPr/>
                    <a:lstStyle/>
                    <a:p>
                      <a:pPr algn="ctr"/>
                      <a:r>
                        <a:rPr lang="en-US" dirty="0"/>
                        <a:t>15,089</a:t>
                      </a:r>
                    </a:p>
                  </a:txBody>
                  <a:tcPr/>
                </a:tc>
                <a:tc>
                  <a:txBody>
                    <a:bodyPr/>
                    <a:lstStyle/>
                    <a:p>
                      <a:pPr algn="ctr"/>
                      <a:r>
                        <a:rPr lang="en-US" dirty="0"/>
                        <a:t>2.1%</a:t>
                      </a:r>
                    </a:p>
                  </a:txBody>
                  <a:tcPr/>
                </a:tc>
                <a:extLst>
                  <a:ext uri="{0D108BD9-81ED-4DB2-BD59-A6C34878D82A}">
                    <a16:rowId xmlns:a16="http://schemas.microsoft.com/office/drawing/2014/main" val="2970425126"/>
                  </a:ext>
                </a:extLst>
              </a:tr>
            </a:tbl>
          </a:graphicData>
        </a:graphic>
      </p:graphicFrame>
      <p:sp>
        <p:nvSpPr>
          <p:cNvPr id="8" name="TextBox 7">
            <a:extLst>
              <a:ext uri="{FF2B5EF4-FFF2-40B4-BE49-F238E27FC236}">
                <a16:creationId xmlns:a16="http://schemas.microsoft.com/office/drawing/2014/main" id="{D13E4D11-BF5A-9929-23F3-D7B3DFD2EEC1}"/>
              </a:ext>
            </a:extLst>
          </p:cNvPr>
          <p:cNvSpPr txBox="1"/>
          <p:nvPr/>
        </p:nvSpPr>
        <p:spPr>
          <a:xfrm>
            <a:off x="4797552" y="3955986"/>
            <a:ext cx="2596896" cy="2308324"/>
          </a:xfrm>
          <a:prstGeom prst="rect">
            <a:avLst/>
          </a:prstGeom>
          <a:noFill/>
        </p:spPr>
        <p:txBody>
          <a:bodyPr wrap="square" rtlCol="0">
            <a:spAutoFit/>
          </a:bodyPr>
          <a:lstStyle/>
          <a:p>
            <a:pPr algn="ctr"/>
            <a:r>
              <a:rPr lang="en-US" dirty="0"/>
              <a:t>Accuracy: 0.9811</a:t>
            </a:r>
          </a:p>
          <a:p>
            <a:pPr algn="ctr"/>
            <a:r>
              <a:rPr lang="en-US" dirty="0"/>
              <a:t>P-Value: &lt;2.2 e-16</a:t>
            </a:r>
          </a:p>
          <a:p>
            <a:pPr algn="ctr"/>
            <a:r>
              <a:rPr lang="en-US" dirty="0"/>
              <a:t>Kappa: 0.9621</a:t>
            </a:r>
          </a:p>
          <a:p>
            <a:pPr algn="ctr"/>
            <a:r>
              <a:rPr lang="en-US" dirty="0"/>
              <a:t>Sensitivity: 0.9791</a:t>
            </a:r>
          </a:p>
          <a:p>
            <a:pPr algn="ctr"/>
            <a:r>
              <a:rPr lang="en-US" dirty="0"/>
              <a:t>Specificity: 0.9830</a:t>
            </a:r>
          </a:p>
          <a:p>
            <a:pPr algn="ctr"/>
            <a:endParaRPr lang="en-US" dirty="0"/>
          </a:p>
          <a:p>
            <a:endParaRPr lang="en-US" dirty="0"/>
          </a:p>
          <a:p>
            <a:endParaRPr lang="en-US" dirty="0"/>
          </a:p>
        </p:txBody>
      </p:sp>
    </p:spTree>
    <p:extLst>
      <p:ext uri="{BB962C8B-B14F-4D97-AF65-F5344CB8AC3E}">
        <p14:creationId xmlns:p14="http://schemas.microsoft.com/office/powerpoint/2010/main" val="616053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7065-23A0-0168-6B38-A7A297173D46}"/>
              </a:ext>
            </a:extLst>
          </p:cNvPr>
          <p:cNvSpPr>
            <a:spLocks noGrp="1"/>
          </p:cNvSpPr>
          <p:nvPr>
            <p:ph type="title"/>
          </p:nvPr>
        </p:nvSpPr>
        <p:spPr/>
        <p:txBody>
          <a:bodyPr/>
          <a:lstStyle/>
          <a:p>
            <a:r>
              <a:rPr lang="fr-FR" dirty="0"/>
              <a:t>Confusion Matrix </a:t>
            </a:r>
            <a:r>
              <a:rPr lang="fr-FR" dirty="0" err="1"/>
              <a:t>Analysis</a:t>
            </a:r>
            <a:r>
              <a:rPr lang="fr-FR" dirty="0"/>
              <a:t> for </a:t>
            </a:r>
            <a:r>
              <a:rPr lang="fr-FR" dirty="0" err="1"/>
              <a:t>Logistic</a:t>
            </a:r>
            <a:r>
              <a:rPr lang="fr-FR" dirty="0"/>
              <a:t> Model 2</a:t>
            </a:r>
            <a:endParaRPr lang="en-US" dirty="0"/>
          </a:p>
        </p:txBody>
      </p:sp>
      <p:graphicFrame>
        <p:nvGraphicFramePr>
          <p:cNvPr id="4" name="Content Placeholder 3">
            <a:extLst>
              <a:ext uri="{FF2B5EF4-FFF2-40B4-BE49-F238E27FC236}">
                <a16:creationId xmlns:a16="http://schemas.microsoft.com/office/drawing/2014/main" id="{D24F14DB-D283-7E29-9AC1-8AD6EB5C2069}"/>
              </a:ext>
            </a:extLst>
          </p:cNvPr>
          <p:cNvGraphicFramePr>
            <a:graphicFrameLocks noGrp="1"/>
          </p:cNvGraphicFramePr>
          <p:nvPr>
            <p:ph idx="1"/>
            <p:extLst>
              <p:ext uri="{D42A27DB-BD31-4B8C-83A1-F6EECF244321}">
                <p14:modId xmlns:p14="http://schemas.microsoft.com/office/powerpoint/2010/main" val="187050666"/>
              </p:ext>
            </p:extLst>
          </p:nvPr>
        </p:nvGraphicFramePr>
        <p:xfrm>
          <a:off x="838200" y="1825625"/>
          <a:ext cx="10515596" cy="1483360"/>
        </p:xfrm>
        <a:graphic>
          <a:graphicData uri="http://schemas.openxmlformats.org/drawingml/2006/table">
            <a:tbl>
              <a:tblPr firstRow="1" bandRow="1">
                <a:tableStyleId>{D7AC3CCA-C797-4891-BE02-D94E43425B78}</a:tableStyleId>
              </a:tblPr>
              <a:tblGrid>
                <a:gridCol w="2628899">
                  <a:extLst>
                    <a:ext uri="{9D8B030D-6E8A-4147-A177-3AD203B41FA5}">
                      <a16:colId xmlns:a16="http://schemas.microsoft.com/office/drawing/2014/main" val="3411461625"/>
                    </a:ext>
                  </a:extLst>
                </a:gridCol>
                <a:gridCol w="2628899">
                  <a:extLst>
                    <a:ext uri="{9D8B030D-6E8A-4147-A177-3AD203B41FA5}">
                      <a16:colId xmlns:a16="http://schemas.microsoft.com/office/drawing/2014/main" val="1790164747"/>
                    </a:ext>
                  </a:extLst>
                </a:gridCol>
                <a:gridCol w="2628899">
                  <a:extLst>
                    <a:ext uri="{9D8B030D-6E8A-4147-A177-3AD203B41FA5}">
                      <a16:colId xmlns:a16="http://schemas.microsoft.com/office/drawing/2014/main" val="1360670554"/>
                    </a:ext>
                  </a:extLst>
                </a:gridCol>
                <a:gridCol w="2628899">
                  <a:extLst>
                    <a:ext uri="{9D8B030D-6E8A-4147-A177-3AD203B41FA5}">
                      <a16:colId xmlns:a16="http://schemas.microsoft.com/office/drawing/2014/main" val="562488477"/>
                    </a:ext>
                  </a:extLst>
                </a:gridCol>
              </a:tblGrid>
              <a:tr h="370840">
                <a:tc>
                  <a:txBody>
                    <a:bodyPr/>
                    <a:lstStyle/>
                    <a:p>
                      <a:pPr algn="ctr"/>
                      <a:endParaRPr lang="en-US"/>
                    </a:p>
                  </a:txBody>
                  <a:tcPr/>
                </a:tc>
                <a:tc gridSpan="2">
                  <a:txBody>
                    <a:bodyPr/>
                    <a:lstStyle/>
                    <a:p>
                      <a:pPr algn="ctr"/>
                      <a:r>
                        <a:rPr lang="en-US" dirty="0"/>
                        <a:t>Reference</a:t>
                      </a:r>
                    </a:p>
                  </a:txBody>
                  <a:tcPr/>
                </a:tc>
                <a:tc hMerge="1">
                  <a:txBody>
                    <a:bodyPr/>
                    <a:lstStyle/>
                    <a:p>
                      <a:endParaRPr lang="en-US" dirty="0"/>
                    </a:p>
                  </a:txBody>
                  <a:tcPr/>
                </a:tc>
                <a:tc>
                  <a:txBody>
                    <a:bodyPr/>
                    <a:lstStyle/>
                    <a:p>
                      <a:pPr algn="ctr"/>
                      <a:r>
                        <a:rPr lang="en-US" dirty="0"/>
                        <a:t>Classification Error</a:t>
                      </a:r>
                    </a:p>
                  </a:txBody>
                  <a:tcPr/>
                </a:tc>
                <a:extLst>
                  <a:ext uri="{0D108BD9-81ED-4DB2-BD59-A6C34878D82A}">
                    <a16:rowId xmlns:a16="http://schemas.microsoft.com/office/drawing/2014/main" val="1821625596"/>
                  </a:ext>
                </a:extLst>
              </a:tr>
              <a:tr h="370840">
                <a:tc>
                  <a:txBody>
                    <a:bodyPr/>
                    <a:lstStyle/>
                    <a:p>
                      <a:pPr algn="ctr"/>
                      <a:r>
                        <a:rPr lang="en-US" b="1" dirty="0"/>
                        <a:t>Prediction </a:t>
                      </a:r>
                    </a:p>
                  </a:txBody>
                  <a:tcPr/>
                </a:tc>
                <a:tc>
                  <a:txBody>
                    <a:bodyPr/>
                    <a:lstStyle/>
                    <a:p>
                      <a:pPr algn="ctr"/>
                      <a:r>
                        <a:rPr lang="en-US" dirty="0"/>
                        <a:t>0</a:t>
                      </a:r>
                    </a:p>
                  </a:txBody>
                  <a:tcPr/>
                </a:tc>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229620321"/>
                  </a:ext>
                </a:extLst>
              </a:tr>
              <a:tr h="370840">
                <a:tc>
                  <a:txBody>
                    <a:bodyPr/>
                    <a:lstStyle/>
                    <a:p>
                      <a:pPr algn="ctr"/>
                      <a:r>
                        <a:rPr lang="en-US" dirty="0"/>
                        <a:t>0</a:t>
                      </a:r>
                    </a:p>
                  </a:txBody>
                  <a:tcPr/>
                </a:tc>
                <a:tc>
                  <a:txBody>
                    <a:bodyPr/>
                    <a:lstStyle/>
                    <a:p>
                      <a:pPr algn="ctr"/>
                      <a:r>
                        <a:rPr lang="en-US" dirty="0"/>
                        <a:t>14,831</a:t>
                      </a:r>
                    </a:p>
                  </a:txBody>
                  <a:tcPr/>
                </a:tc>
                <a:tc>
                  <a:txBody>
                    <a:bodyPr/>
                    <a:lstStyle/>
                    <a:p>
                      <a:pPr algn="ctr"/>
                      <a:r>
                        <a:rPr lang="en-US" dirty="0"/>
                        <a:t>251</a:t>
                      </a:r>
                    </a:p>
                  </a:txBody>
                  <a:tcPr/>
                </a:tc>
                <a:tc>
                  <a:txBody>
                    <a:bodyPr/>
                    <a:lstStyle/>
                    <a:p>
                      <a:pPr algn="ctr"/>
                      <a:r>
                        <a:rPr lang="en-US" dirty="0"/>
                        <a:t>1.7%</a:t>
                      </a:r>
                    </a:p>
                  </a:txBody>
                  <a:tcPr/>
                </a:tc>
                <a:extLst>
                  <a:ext uri="{0D108BD9-81ED-4DB2-BD59-A6C34878D82A}">
                    <a16:rowId xmlns:a16="http://schemas.microsoft.com/office/drawing/2014/main" val="3380133575"/>
                  </a:ext>
                </a:extLst>
              </a:tr>
              <a:tr h="370840">
                <a:tc>
                  <a:txBody>
                    <a:bodyPr/>
                    <a:lstStyle/>
                    <a:p>
                      <a:pPr algn="ctr"/>
                      <a:r>
                        <a:rPr lang="en-US" dirty="0"/>
                        <a:t>1</a:t>
                      </a:r>
                    </a:p>
                  </a:txBody>
                  <a:tcPr/>
                </a:tc>
                <a:tc>
                  <a:txBody>
                    <a:bodyPr/>
                    <a:lstStyle/>
                    <a:p>
                      <a:pPr algn="ctr"/>
                      <a:r>
                        <a:rPr lang="en-US" dirty="0"/>
                        <a:t>322</a:t>
                      </a:r>
                    </a:p>
                  </a:txBody>
                  <a:tcPr/>
                </a:tc>
                <a:tc>
                  <a:txBody>
                    <a:bodyPr/>
                    <a:lstStyle/>
                    <a:p>
                      <a:pPr algn="ctr"/>
                      <a:r>
                        <a:rPr lang="en-US" dirty="0"/>
                        <a:t>15,099</a:t>
                      </a:r>
                    </a:p>
                  </a:txBody>
                  <a:tcPr/>
                </a:tc>
                <a:tc>
                  <a:txBody>
                    <a:bodyPr/>
                    <a:lstStyle/>
                    <a:p>
                      <a:pPr algn="ctr"/>
                      <a:r>
                        <a:rPr lang="en-US" dirty="0"/>
                        <a:t>2.1%</a:t>
                      </a:r>
                    </a:p>
                  </a:txBody>
                  <a:tcPr/>
                </a:tc>
                <a:extLst>
                  <a:ext uri="{0D108BD9-81ED-4DB2-BD59-A6C34878D82A}">
                    <a16:rowId xmlns:a16="http://schemas.microsoft.com/office/drawing/2014/main" val="2970425126"/>
                  </a:ext>
                </a:extLst>
              </a:tr>
            </a:tbl>
          </a:graphicData>
        </a:graphic>
      </p:graphicFrame>
      <p:sp>
        <p:nvSpPr>
          <p:cNvPr id="8" name="TextBox 7">
            <a:extLst>
              <a:ext uri="{FF2B5EF4-FFF2-40B4-BE49-F238E27FC236}">
                <a16:creationId xmlns:a16="http://schemas.microsoft.com/office/drawing/2014/main" id="{D13E4D11-BF5A-9929-23F3-D7B3DFD2EEC1}"/>
              </a:ext>
            </a:extLst>
          </p:cNvPr>
          <p:cNvSpPr txBox="1"/>
          <p:nvPr/>
        </p:nvSpPr>
        <p:spPr>
          <a:xfrm>
            <a:off x="4797552" y="3955986"/>
            <a:ext cx="2596896" cy="2308324"/>
          </a:xfrm>
          <a:prstGeom prst="rect">
            <a:avLst/>
          </a:prstGeom>
          <a:noFill/>
        </p:spPr>
        <p:txBody>
          <a:bodyPr wrap="square" rtlCol="0">
            <a:spAutoFit/>
          </a:bodyPr>
          <a:lstStyle/>
          <a:p>
            <a:pPr algn="ctr"/>
            <a:r>
              <a:rPr lang="en-US" dirty="0"/>
              <a:t>Accuracy: 0.9812</a:t>
            </a:r>
          </a:p>
          <a:p>
            <a:pPr algn="ctr"/>
            <a:r>
              <a:rPr lang="en-US" dirty="0"/>
              <a:t>P-Value: &lt;2.2 e-16</a:t>
            </a:r>
          </a:p>
          <a:p>
            <a:pPr algn="ctr"/>
            <a:r>
              <a:rPr lang="en-US" dirty="0"/>
              <a:t>Kappa: 0.9624</a:t>
            </a:r>
          </a:p>
          <a:p>
            <a:pPr algn="ctr"/>
            <a:r>
              <a:rPr lang="en-US" dirty="0"/>
              <a:t>Sensitivity: 0.9788</a:t>
            </a:r>
          </a:p>
          <a:p>
            <a:pPr algn="ctr"/>
            <a:r>
              <a:rPr lang="en-US" dirty="0"/>
              <a:t>Specificity: 0.9836</a:t>
            </a:r>
          </a:p>
          <a:p>
            <a:pPr algn="ctr"/>
            <a:endParaRPr lang="en-US" dirty="0"/>
          </a:p>
          <a:p>
            <a:endParaRPr lang="en-US" dirty="0"/>
          </a:p>
          <a:p>
            <a:endParaRPr lang="en-US" dirty="0"/>
          </a:p>
        </p:txBody>
      </p:sp>
    </p:spTree>
    <p:extLst>
      <p:ext uri="{BB962C8B-B14F-4D97-AF65-F5344CB8AC3E}">
        <p14:creationId xmlns:p14="http://schemas.microsoft.com/office/powerpoint/2010/main" val="4220831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7065-23A0-0168-6B38-A7A297173D46}"/>
              </a:ext>
            </a:extLst>
          </p:cNvPr>
          <p:cNvSpPr>
            <a:spLocks noGrp="1"/>
          </p:cNvSpPr>
          <p:nvPr>
            <p:ph type="title"/>
          </p:nvPr>
        </p:nvSpPr>
        <p:spPr/>
        <p:txBody>
          <a:bodyPr/>
          <a:lstStyle/>
          <a:p>
            <a:r>
              <a:rPr lang="fr-FR" dirty="0"/>
              <a:t>Confusion Matrix </a:t>
            </a:r>
            <a:r>
              <a:rPr lang="fr-FR" dirty="0" err="1"/>
              <a:t>Analysis</a:t>
            </a:r>
            <a:r>
              <a:rPr lang="fr-FR" dirty="0"/>
              <a:t> for </a:t>
            </a:r>
            <a:r>
              <a:rPr lang="fr-FR" dirty="0" err="1"/>
              <a:t>Logistic</a:t>
            </a:r>
            <a:r>
              <a:rPr lang="fr-FR" dirty="0"/>
              <a:t> Model 3</a:t>
            </a:r>
            <a:endParaRPr lang="en-US" dirty="0"/>
          </a:p>
        </p:txBody>
      </p:sp>
      <p:graphicFrame>
        <p:nvGraphicFramePr>
          <p:cNvPr id="4" name="Content Placeholder 3">
            <a:extLst>
              <a:ext uri="{FF2B5EF4-FFF2-40B4-BE49-F238E27FC236}">
                <a16:creationId xmlns:a16="http://schemas.microsoft.com/office/drawing/2014/main" id="{D24F14DB-D283-7E29-9AC1-8AD6EB5C2069}"/>
              </a:ext>
            </a:extLst>
          </p:cNvPr>
          <p:cNvGraphicFramePr>
            <a:graphicFrameLocks noGrp="1"/>
          </p:cNvGraphicFramePr>
          <p:nvPr>
            <p:ph idx="1"/>
            <p:extLst>
              <p:ext uri="{D42A27DB-BD31-4B8C-83A1-F6EECF244321}">
                <p14:modId xmlns:p14="http://schemas.microsoft.com/office/powerpoint/2010/main" val="1522084845"/>
              </p:ext>
            </p:extLst>
          </p:nvPr>
        </p:nvGraphicFramePr>
        <p:xfrm>
          <a:off x="838200" y="1825625"/>
          <a:ext cx="10515596" cy="1483360"/>
        </p:xfrm>
        <a:graphic>
          <a:graphicData uri="http://schemas.openxmlformats.org/drawingml/2006/table">
            <a:tbl>
              <a:tblPr firstRow="1" bandRow="1">
                <a:tableStyleId>{D7AC3CCA-C797-4891-BE02-D94E43425B78}</a:tableStyleId>
              </a:tblPr>
              <a:tblGrid>
                <a:gridCol w="2628899">
                  <a:extLst>
                    <a:ext uri="{9D8B030D-6E8A-4147-A177-3AD203B41FA5}">
                      <a16:colId xmlns:a16="http://schemas.microsoft.com/office/drawing/2014/main" val="3411461625"/>
                    </a:ext>
                  </a:extLst>
                </a:gridCol>
                <a:gridCol w="2628899">
                  <a:extLst>
                    <a:ext uri="{9D8B030D-6E8A-4147-A177-3AD203B41FA5}">
                      <a16:colId xmlns:a16="http://schemas.microsoft.com/office/drawing/2014/main" val="1790164747"/>
                    </a:ext>
                  </a:extLst>
                </a:gridCol>
                <a:gridCol w="2628899">
                  <a:extLst>
                    <a:ext uri="{9D8B030D-6E8A-4147-A177-3AD203B41FA5}">
                      <a16:colId xmlns:a16="http://schemas.microsoft.com/office/drawing/2014/main" val="1360670554"/>
                    </a:ext>
                  </a:extLst>
                </a:gridCol>
                <a:gridCol w="2628899">
                  <a:extLst>
                    <a:ext uri="{9D8B030D-6E8A-4147-A177-3AD203B41FA5}">
                      <a16:colId xmlns:a16="http://schemas.microsoft.com/office/drawing/2014/main" val="562488477"/>
                    </a:ext>
                  </a:extLst>
                </a:gridCol>
              </a:tblGrid>
              <a:tr h="370840">
                <a:tc>
                  <a:txBody>
                    <a:bodyPr/>
                    <a:lstStyle/>
                    <a:p>
                      <a:pPr algn="ctr"/>
                      <a:endParaRPr lang="en-US"/>
                    </a:p>
                  </a:txBody>
                  <a:tcPr/>
                </a:tc>
                <a:tc gridSpan="2">
                  <a:txBody>
                    <a:bodyPr/>
                    <a:lstStyle/>
                    <a:p>
                      <a:pPr algn="ctr"/>
                      <a:r>
                        <a:rPr lang="en-US" dirty="0"/>
                        <a:t>Reference</a:t>
                      </a:r>
                    </a:p>
                  </a:txBody>
                  <a:tcPr/>
                </a:tc>
                <a:tc hMerge="1">
                  <a:txBody>
                    <a:bodyPr/>
                    <a:lstStyle/>
                    <a:p>
                      <a:endParaRPr lang="en-US" dirty="0"/>
                    </a:p>
                  </a:txBody>
                  <a:tcPr/>
                </a:tc>
                <a:tc>
                  <a:txBody>
                    <a:bodyPr/>
                    <a:lstStyle/>
                    <a:p>
                      <a:pPr algn="ctr"/>
                      <a:r>
                        <a:rPr lang="en-US" dirty="0"/>
                        <a:t>Classification Error</a:t>
                      </a:r>
                    </a:p>
                  </a:txBody>
                  <a:tcPr/>
                </a:tc>
                <a:extLst>
                  <a:ext uri="{0D108BD9-81ED-4DB2-BD59-A6C34878D82A}">
                    <a16:rowId xmlns:a16="http://schemas.microsoft.com/office/drawing/2014/main" val="1821625596"/>
                  </a:ext>
                </a:extLst>
              </a:tr>
              <a:tr h="370840">
                <a:tc>
                  <a:txBody>
                    <a:bodyPr/>
                    <a:lstStyle/>
                    <a:p>
                      <a:pPr algn="ctr"/>
                      <a:r>
                        <a:rPr lang="en-US" b="1" dirty="0"/>
                        <a:t>Prediction </a:t>
                      </a:r>
                    </a:p>
                  </a:txBody>
                  <a:tcPr/>
                </a:tc>
                <a:tc>
                  <a:txBody>
                    <a:bodyPr/>
                    <a:lstStyle/>
                    <a:p>
                      <a:pPr algn="ctr"/>
                      <a:r>
                        <a:rPr lang="en-US" dirty="0"/>
                        <a:t>0</a:t>
                      </a:r>
                    </a:p>
                  </a:txBody>
                  <a:tcPr/>
                </a:tc>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229620321"/>
                  </a:ext>
                </a:extLst>
              </a:tr>
              <a:tr h="370840">
                <a:tc>
                  <a:txBody>
                    <a:bodyPr/>
                    <a:lstStyle/>
                    <a:p>
                      <a:pPr algn="ctr"/>
                      <a:r>
                        <a:rPr lang="en-US" dirty="0"/>
                        <a:t>0</a:t>
                      </a:r>
                    </a:p>
                  </a:txBody>
                  <a:tcPr/>
                </a:tc>
                <a:tc>
                  <a:txBody>
                    <a:bodyPr/>
                    <a:lstStyle/>
                    <a:p>
                      <a:pPr algn="ctr"/>
                      <a:r>
                        <a:rPr lang="en-US" dirty="0"/>
                        <a:t>14,502</a:t>
                      </a:r>
                    </a:p>
                  </a:txBody>
                  <a:tcPr/>
                </a:tc>
                <a:tc>
                  <a:txBody>
                    <a:bodyPr/>
                    <a:lstStyle/>
                    <a:p>
                      <a:pPr algn="ctr"/>
                      <a:r>
                        <a:rPr lang="en-US" dirty="0"/>
                        <a:t>658</a:t>
                      </a:r>
                    </a:p>
                  </a:txBody>
                  <a:tcPr/>
                </a:tc>
                <a:tc>
                  <a:txBody>
                    <a:bodyPr/>
                    <a:lstStyle/>
                    <a:p>
                      <a:pPr algn="ctr"/>
                      <a:r>
                        <a:rPr lang="en-US" dirty="0"/>
                        <a:t>4.3%</a:t>
                      </a:r>
                    </a:p>
                  </a:txBody>
                  <a:tcPr/>
                </a:tc>
                <a:extLst>
                  <a:ext uri="{0D108BD9-81ED-4DB2-BD59-A6C34878D82A}">
                    <a16:rowId xmlns:a16="http://schemas.microsoft.com/office/drawing/2014/main" val="3380133575"/>
                  </a:ext>
                </a:extLst>
              </a:tr>
              <a:tr h="370840">
                <a:tc>
                  <a:txBody>
                    <a:bodyPr/>
                    <a:lstStyle/>
                    <a:p>
                      <a:pPr algn="ctr"/>
                      <a:r>
                        <a:rPr lang="en-US" dirty="0"/>
                        <a:t>1</a:t>
                      </a:r>
                    </a:p>
                  </a:txBody>
                  <a:tcPr/>
                </a:tc>
                <a:tc>
                  <a:txBody>
                    <a:bodyPr/>
                    <a:lstStyle/>
                    <a:p>
                      <a:pPr algn="ctr"/>
                      <a:r>
                        <a:rPr lang="en-US" dirty="0"/>
                        <a:t>651</a:t>
                      </a:r>
                    </a:p>
                  </a:txBody>
                  <a:tcPr/>
                </a:tc>
                <a:tc>
                  <a:txBody>
                    <a:bodyPr/>
                    <a:lstStyle/>
                    <a:p>
                      <a:pPr algn="ctr"/>
                      <a:r>
                        <a:rPr lang="en-US" dirty="0"/>
                        <a:t>14,692</a:t>
                      </a:r>
                    </a:p>
                  </a:txBody>
                  <a:tcPr/>
                </a:tc>
                <a:tc>
                  <a:txBody>
                    <a:bodyPr/>
                    <a:lstStyle/>
                    <a:p>
                      <a:pPr algn="ctr"/>
                      <a:r>
                        <a:rPr lang="en-US" dirty="0"/>
                        <a:t>4.2%</a:t>
                      </a:r>
                    </a:p>
                  </a:txBody>
                  <a:tcPr/>
                </a:tc>
                <a:extLst>
                  <a:ext uri="{0D108BD9-81ED-4DB2-BD59-A6C34878D82A}">
                    <a16:rowId xmlns:a16="http://schemas.microsoft.com/office/drawing/2014/main" val="2970425126"/>
                  </a:ext>
                </a:extLst>
              </a:tr>
            </a:tbl>
          </a:graphicData>
        </a:graphic>
      </p:graphicFrame>
      <p:sp>
        <p:nvSpPr>
          <p:cNvPr id="8" name="TextBox 7">
            <a:extLst>
              <a:ext uri="{FF2B5EF4-FFF2-40B4-BE49-F238E27FC236}">
                <a16:creationId xmlns:a16="http://schemas.microsoft.com/office/drawing/2014/main" id="{D13E4D11-BF5A-9929-23F3-D7B3DFD2EEC1}"/>
              </a:ext>
            </a:extLst>
          </p:cNvPr>
          <p:cNvSpPr txBox="1"/>
          <p:nvPr/>
        </p:nvSpPr>
        <p:spPr>
          <a:xfrm>
            <a:off x="4797552" y="3955986"/>
            <a:ext cx="2596896" cy="2308324"/>
          </a:xfrm>
          <a:prstGeom prst="rect">
            <a:avLst/>
          </a:prstGeom>
          <a:noFill/>
        </p:spPr>
        <p:txBody>
          <a:bodyPr wrap="square" rtlCol="0">
            <a:spAutoFit/>
          </a:bodyPr>
          <a:lstStyle/>
          <a:p>
            <a:pPr algn="ctr"/>
            <a:r>
              <a:rPr lang="en-US" dirty="0"/>
              <a:t>Accuracy: 0.9571</a:t>
            </a:r>
          </a:p>
          <a:p>
            <a:pPr algn="ctr"/>
            <a:r>
              <a:rPr lang="en-US" dirty="0"/>
              <a:t>P-Value: &lt;2.2 e-16</a:t>
            </a:r>
          </a:p>
          <a:p>
            <a:pPr algn="ctr"/>
            <a:r>
              <a:rPr lang="en-US" dirty="0"/>
              <a:t>Kappa: 0.9142</a:t>
            </a:r>
          </a:p>
          <a:p>
            <a:pPr algn="ctr"/>
            <a:r>
              <a:rPr lang="en-US" dirty="0"/>
              <a:t>Sensitivity: 0.9570</a:t>
            </a:r>
          </a:p>
          <a:p>
            <a:pPr algn="ctr"/>
            <a:r>
              <a:rPr lang="en-US" dirty="0"/>
              <a:t>Specificity: 0.9571</a:t>
            </a:r>
          </a:p>
          <a:p>
            <a:pPr algn="ctr"/>
            <a:endParaRPr lang="en-US" dirty="0"/>
          </a:p>
          <a:p>
            <a:endParaRPr lang="en-US" dirty="0"/>
          </a:p>
          <a:p>
            <a:endParaRPr lang="en-US" dirty="0"/>
          </a:p>
        </p:txBody>
      </p:sp>
    </p:spTree>
    <p:extLst>
      <p:ext uri="{BB962C8B-B14F-4D97-AF65-F5344CB8AC3E}">
        <p14:creationId xmlns:p14="http://schemas.microsoft.com/office/powerpoint/2010/main" val="2839141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different colored lines&#10;&#10;Description automatically generated">
            <a:extLst>
              <a:ext uri="{FF2B5EF4-FFF2-40B4-BE49-F238E27FC236}">
                <a16:creationId xmlns:a16="http://schemas.microsoft.com/office/drawing/2014/main" id="{4D50D707-2756-CC13-6209-E5A0AAA6B4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460" y="183549"/>
            <a:ext cx="10503079" cy="6490902"/>
          </a:xfrm>
        </p:spPr>
      </p:pic>
    </p:spTree>
    <p:extLst>
      <p:ext uri="{BB962C8B-B14F-4D97-AF65-F5344CB8AC3E}">
        <p14:creationId xmlns:p14="http://schemas.microsoft.com/office/powerpoint/2010/main" val="2752784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lines and dots&#10;&#10;Description automatically generated">
            <a:extLst>
              <a:ext uri="{FF2B5EF4-FFF2-40B4-BE49-F238E27FC236}">
                <a16:creationId xmlns:a16="http://schemas.microsoft.com/office/drawing/2014/main" id="{C1A45869-3163-538B-3CF9-B3554FA786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0716" y="205954"/>
            <a:ext cx="10430568" cy="6446091"/>
          </a:xfrm>
        </p:spPr>
      </p:pic>
    </p:spTree>
    <p:extLst>
      <p:ext uri="{BB962C8B-B14F-4D97-AF65-F5344CB8AC3E}">
        <p14:creationId xmlns:p14="http://schemas.microsoft.com/office/powerpoint/2010/main" val="2183710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lines and dots&#10;&#10;Description automatically generated">
            <a:extLst>
              <a:ext uri="{FF2B5EF4-FFF2-40B4-BE49-F238E27FC236}">
                <a16:creationId xmlns:a16="http://schemas.microsoft.com/office/drawing/2014/main" id="{36D356FA-F403-4B5E-D1E4-B91434ED7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209" y="385479"/>
            <a:ext cx="9849582" cy="6087041"/>
          </a:xfrm>
          <a:prstGeom prst="rect">
            <a:avLst/>
          </a:prstGeom>
        </p:spPr>
      </p:pic>
    </p:spTree>
    <p:extLst>
      <p:ext uri="{BB962C8B-B14F-4D97-AF65-F5344CB8AC3E}">
        <p14:creationId xmlns:p14="http://schemas.microsoft.com/office/powerpoint/2010/main" val="3597046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D98A-F9DF-4A8A-2F63-5C3383D5BF8D}"/>
              </a:ext>
            </a:extLst>
          </p:cNvPr>
          <p:cNvSpPr>
            <a:spLocks noGrp="1"/>
          </p:cNvSpPr>
          <p:nvPr>
            <p:ph type="title"/>
          </p:nvPr>
        </p:nvSpPr>
        <p:spPr>
          <a:xfrm>
            <a:off x="237744" y="262969"/>
            <a:ext cx="2037865" cy="6332061"/>
          </a:xfrm>
        </p:spPr>
        <p:txBody>
          <a:bodyPr>
            <a:normAutofit/>
          </a:bodyPr>
          <a:lstStyle/>
          <a:p>
            <a:r>
              <a:rPr lang="en-US"/>
              <a:t>Logit model 1</a:t>
            </a:r>
            <a:br>
              <a:rPr lang="en-US"/>
            </a:br>
            <a:r>
              <a:rPr lang="en-US"/>
              <a:t>on a range of game lengths</a:t>
            </a:r>
            <a:endParaRPr lang="en-US" dirty="0"/>
          </a:p>
        </p:txBody>
      </p:sp>
      <p:pic>
        <p:nvPicPr>
          <p:cNvPr id="11" name="Picture 10">
            <a:extLst>
              <a:ext uri="{FF2B5EF4-FFF2-40B4-BE49-F238E27FC236}">
                <a16:creationId xmlns:a16="http://schemas.microsoft.com/office/drawing/2014/main" id="{8E65A092-3E60-87BB-7341-6FC715479857}"/>
              </a:ext>
            </a:extLst>
          </p:cNvPr>
          <p:cNvPicPr>
            <a:picLocks noChangeAspect="1"/>
          </p:cNvPicPr>
          <p:nvPr/>
        </p:nvPicPr>
        <p:blipFill>
          <a:blip r:embed="rId3"/>
          <a:stretch>
            <a:fillRect/>
          </a:stretch>
        </p:blipFill>
        <p:spPr>
          <a:xfrm>
            <a:off x="2459732" y="0"/>
            <a:ext cx="3983228" cy="6858000"/>
          </a:xfrm>
          <a:prstGeom prst="rect">
            <a:avLst/>
          </a:prstGeom>
        </p:spPr>
      </p:pic>
      <p:pic>
        <p:nvPicPr>
          <p:cNvPr id="18" name="Picture 17">
            <a:extLst>
              <a:ext uri="{FF2B5EF4-FFF2-40B4-BE49-F238E27FC236}">
                <a16:creationId xmlns:a16="http://schemas.microsoft.com/office/drawing/2014/main" id="{225A60C2-7190-B373-5718-D8C183F8DB69}"/>
              </a:ext>
            </a:extLst>
          </p:cNvPr>
          <p:cNvPicPr>
            <a:picLocks noChangeAspect="1"/>
          </p:cNvPicPr>
          <p:nvPr/>
        </p:nvPicPr>
        <p:blipFill>
          <a:blip r:embed="rId4"/>
          <a:stretch>
            <a:fillRect/>
          </a:stretch>
        </p:blipFill>
        <p:spPr>
          <a:xfrm>
            <a:off x="6423406" y="168116"/>
            <a:ext cx="5523320" cy="6521766"/>
          </a:xfrm>
          <a:prstGeom prst="rect">
            <a:avLst/>
          </a:prstGeom>
        </p:spPr>
      </p:pic>
      <p:sp>
        <p:nvSpPr>
          <p:cNvPr id="3" name="Rectangle 2">
            <a:extLst>
              <a:ext uri="{FF2B5EF4-FFF2-40B4-BE49-F238E27FC236}">
                <a16:creationId xmlns:a16="http://schemas.microsoft.com/office/drawing/2014/main" id="{2F1A1DA4-0632-A591-68B2-0377FB8DA1F6}"/>
              </a:ext>
            </a:extLst>
          </p:cNvPr>
          <p:cNvSpPr/>
          <p:nvPr/>
        </p:nvSpPr>
        <p:spPr>
          <a:xfrm>
            <a:off x="6442960" y="6151418"/>
            <a:ext cx="5503766" cy="1974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D42AFE-D177-D802-A8BE-61C16FD8DA51}"/>
              </a:ext>
            </a:extLst>
          </p:cNvPr>
          <p:cNvSpPr/>
          <p:nvPr/>
        </p:nvSpPr>
        <p:spPr>
          <a:xfrm>
            <a:off x="2503119" y="966355"/>
            <a:ext cx="3889113"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481D75-F820-FDAB-EA62-BCC5ACEF31B4}"/>
              </a:ext>
            </a:extLst>
          </p:cNvPr>
          <p:cNvSpPr/>
          <p:nvPr/>
        </p:nvSpPr>
        <p:spPr>
          <a:xfrm>
            <a:off x="2503120" y="525543"/>
            <a:ext cx="3889113" cy="4408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595132-959C-F08A-9ACC-923C2514BE3B}"/>
              </a:ext>
            </a:extLst>
          </p:cNvPr>
          <p:cNvSpPr/>
          <p:nvPr/>
        </p:nvSpPr>
        <p:spPr>
          <a:xfrm>
            <a:off x="2501296" y="1506686"/>
            <a:ext cx="3889113" cy="9351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4DC05-BC6E-73C0-77D8-73B5DC9AFFD1}"/>
              </a:ext>
            </a:extLst>
          </p:cNvPr>
          <p:cNvSpPr/>
          <p:nvPr/>
        </p:nvSpPr>
        <p:spPr>
          <a:xfrm>
            <a:off x="2459732" y="3927760"/>
            <a:ext cx="3889113"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0F6076-D6E5-C517-88A8-56387E9C2D16}"/>
              </a:ext>
            </a:extLst>
          </p:cNvPr>
          <p:cNvSpPr/>
          <p:nvPr/>
        </p:nvSpPr>
        <p:spPr>
          <a:xfrm>
            <a:off x="2459732" y="4438771"/>
            <a:ext cx="3889113"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E05174-5397-8CA4-3442-C027A653922F}"/>
              </a:ext>
            </a:extLst>
          </p:cNvPr>
          <p:cNvSpPr/>
          <p:nvPr/>
        </p:nvSpPr>
        <p:spPr>
          <a:xfrm>
            <a:off x="2459732" y="4947925"/>
            <a:ext cx="3889113"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BD96CD4-8D31-3485-5CEF-39DA7F4194CC}"/>
              </a:ext>
            </a:extLst>
          </p:cNvPr>
          <p:cNvSpPr/>
          <p:nvPr/>
        </p:nvSpPr>
        <p:spPr>
          <a:xfrm>
            <a:off x="6453351" y="1932710"/>
            <a:ext cx="5493375"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1C4BFE-142D-DAB1-C4CD-A621C9BDD51E}"/>
              </a:ext>
            </a:extLst>
          </p:cNvPr>
          <p:cNvSpPr/>
          <p:nvPr/>
        </p:nvSpPr>
        <p:spPr>
          <a:xfrm>
            <a:off x="6453351" y="2441864"/>
            <a:ext cx="5493375" cy="6026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433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18A3A3-98B8-C11F-25A5-2338C64B2809}"/>
              </a:ext>
            </a:extLst>
          </p:cNvPr>
          <p:cNvPicPr>
            <a:picLocks noChangeAspect="1"/>
          </p:cNvPicPr>
          <p:nvPr/>
        </p:nvPicPr>
        <p:blipFill>
          <a:blip r:embed="rId3"/>
          <a:stretch>
            <a:fillRect/>
          </a:stretch>
        </p:blipFill>
        <p:spPr>
          <a:xfrm>
            <a:off x="438969" y="37871"/>
            <a:ext cx="4813507" cy="6782258"/>
          </a:xfrm>
          <a:prstGeom prst="rect">
            <a:avLst/>
          </a:prstGeom>
        </p:spPr>
      </p:pic>
      <p:pic>
        <p:nvPicPr>
          <p:cNvPr id="11" name="Picture 10">
            <a:extLst>
              <a:ext uri="{FF2B5EF4-FFF2-40B4-BE49-F238E27FC236}">
                <a16:creationId xmlns:a16="http://schemas.microsoft.com/office/drawing/2014/main" id="{F6D2E394-1422-C0C7-B3A7-A7C495337380}"/>
              </a:ext>
            </a:extLst>
          </p:cNvPr>
          <p:cNvPicPr>
            <a:picLocks noChangeAspect="1"/>
          </p:cNvPicPr>
          <p:nvPr/>
        </p:nvPicPr>
        <p:blipFill>
          <a:blip r:embed="rId4"/>
          <a:stretch>
            <a:fillRect/>
          </a:stretch>
        </p:blipFill>
        <p:spPr>
          <a:xfrm>
            <a:off x="5481705" y="683940"/>
            <a:ext cx="6271326" cy="6078207"/>
          </a:xfrm>
          <a:prstGeom prst="rect">
            <a:avLst/>
          </a:prstGeom>
        </p:spPr>
      </p:pic>
      <p:sp>
        <p:nvSpPr>
          <p:cNvPr id="14" name="Title 1">
            <a:extLst>
              <a:ext uri="{FF2B5EF4-FFF2-40B4-BE49-F238E27FC236}">
                <a16:creationId xmlns:a16="http://schemas.microsoft.com/office/drawing/2014/main" id="{86444702-C0B0-5881-F1E7-793F9E742758}"/>
              </a:ext>
            </a:extLst>
          </p:cNvPr>
          <p:cNvSpPr txBox="1">
            <a:spLocks/>
          </p:cNvSpPr>
          <p:nvPr/>
        </p:nvSpPr>
        <p:spPr>
          <a:xfrm>
            <a:off x="5481705" y="95853"/>
            <a:ext cx="7363970" cy="673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Logit model 1 on seasons 10-13</a:t>
            </a:r>
          </a:p>
        </p:txBody>
      </p:sp>
      <p:sp>
        <p:nvSpPr>
          <p:cNvPr id="2" name="Rectangle 1">
            <a:extLst>
              <a:ext uri="{FF2B5EF4-FFF2-40B4-BE49-F238E27FC236}">
                <a16:creationId xmlns:a16="http://schemas.microsoft.com/office/drawing/2014/main" id="{E2F0F6F0-1BDC-BE13-29F9-628647339952}"/>
              </a:ext>
            </a:extLst>
          </p:cNvPr>
          <p:cNvSpPr/>
          <p:nvPr/>
        </p:nvSpPr>
        <p:spPr>
          <a:xfrm>
            <a:off x="5587395" y="6252993"/>
            <a:ext cx="6165636" cy="230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BC2539-F57E-1A58-0C07-1D572938FF0C}"/>
              </a:ext>
            </a:extLst>
          </p:cNvPr>
          <p:cNvSpPr/>
          <p:nvPr/>
        </p:nvSpPr>
        <p:spPr>
          <a:xfrm>
            <a:off x="547208" y="432390"/>
            <a:ext cx="4705268" cy="492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EDA845-4DCB-45F4-401C-F5C9CAD6614C}"/>
              </a:ext>
            </a:extLst>
          </p:cNvPr>
          <p:cNvSpPr/>
          <p:nvPr/>
        </p:nvSpPr>
        <p:spPr>
          <a:xfrm>
            <a:off x="547208" y="924791"/>
            <a:ext cx="4705268" cy="492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0108AE-6DF6-51E4-6689-98B6E8FA047C}"/>
              </a:ext>
            </a:extLst>
          </p:cNvPr>
          <p:cNvSpPr/>
          <p:nvPr/>
        </p:nvSpPr>
        <p:spPr>
          <a:xfrm>
            <a:off x="547208" y="1423550"/>
            <a:ext cx="4705268" cy="4860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1DED4F-F744-6FC3-E2D4-7F442B07877D}"/>
              </a:ext>
            </a:extLst>
          </p:cNvPr>
          <p:cNvSpPr/>
          <p:nvPr/>
        </p:nvSpPr>
        <p:spPr>
          <a:xfrm>
            <a:off x="547208" y="1901528"/>
            <a:ext cx="4705268" cy="4860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090D41-874F-E387-3E8F-AE24BB7DE5FE}"/>
              </a:ext>
            </a:extLst>
          </p:cNvPr>
          <p:cNvSpPr/>
          <p:nvPr/>
        </p:nvSpPr>
        <p:spPr>
          <a:xfrm>
            <a:off x="547208" y="3888040"/>
            <a:ext cx="4705268" cy="4860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F29679-F4D5-AE3C-FAD5-05FA6DF05767}"/>
              </a:ext>
            </a:extLst>
          </p:cNvPr>
          <p:cNvSpPr/>
          <p:nvPr/>
        </p:nvSpPr>
        <p:spPr>
          <a:xfrm>
            <a:off x="438969" y="5434450"/>
            <a:ext cx="4813507" cy="893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1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2CE6-D348-F042-1AF0-9A81BE1D082D}"/>
              </a:ext>
            </a:extLst>
          </p:cNvPr>
          <p:cNvSpPr>
            <a:spLocks noGrp="1"/>
          </p:cNvSpPr>
          <p:nvPr>
            <p:ph type="title"/>
          </p:nvPr>
        </p:nvSpPr>
        <p:spPr/>
        <p:txBody>
          <a:bodyPr/>
          <a:lstStyle/>
          <a:p>
            <a:r>
              <a:rPr lang="en-US" dirty="0"/>
              <a:t>Draft Phase</a:t>
            </a:r>
          </a:p>
        </p:txBody>
      </p:sp>
      <p:pic>
        <p:nvPicPr>
          <p:cNvPr id="2050" name="Picture 2" descr="Do you know how League of Legends Pro Teams Draft? Here is the guide you  need. | ProComps Hub">
            <a:extLst>
              <a:ext uri="{FF2B5EF4-FFF2-40B4-BE49-F238E27FC236}">
                <a16:creationId xmlns:a16="http://schemas.microsoft.com/office/drawing/2014/main" id="{B37D6C5D-5517-F256-F5E1-B9AD6CEB4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23" y="1411123"/>
            <a:ext cx="9034226" cy="5081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FBCA45-1724-AFE5-8D8E-3178124EFA1B}"/>
              </a:ext>
            </a:extLst>
          </p:cNvPr>
          <p:cNvSpPr txBox="1"/>
          <p:nvPr/>
        </p:nvSpPr>
        <p:spPr>
          <a:xfrm>
            <a:off x="9518892" y="1597572"/>
            <a:ext cx="2342885" cy="3970318"/>
          </a:xfrm>
          <a:prstGeom prst="rect">
            <a:avLst/>
          </a:prstGeom>
          <a:noFill/>
        </p:spPr>
        <p:txBody>
          <a:bodyPr wrap="square" rtlCol="0">
            <a:spAutoFit/>
          </a:bodyPr>
          <a:lstStyle/>
          <a:p>
            <a:r>
              <a:rPr lang="en-US" dirty="0"/>
              <a:t>5 Picks and bans per side</a:t>
            </a:r>
          </a:p>
          <a:p>
            <a:endParaRPr lang="en-US" dirty="0"/>
          </a:p>
          <a:p>
            <a:r>
              <a:rPr lang="en-US" dirty="0"/>
              <a:t>Order</a:t>
            </a:r>
          </a:p>
          <a:p>
            <a:pPr marL="342900" indent="-342900">
              <a:buFont typeface="+mj-lt"/>
              <a:buAutoNum type="arabicPeriod"/>
            </a:pPr>
            <a:r>
              <a:rPr lang="en-US" dirty="0"/>
              <a:t>Bans 1-6</a:t>
            </a:r>
          </a:p>
          <a:p>
            <a:pPr marL="342900" indent="-342900">
              <a:buFont typeface="+mj-lt"/>
              <a:buAutoNum type="arabicPeriod"/>
            </a:pPr>
            <a:r>
              <a:rPr lang="en-US" dirty="0"/>
              <a:t>B1</a:t>
            </a:r>
          </a:p>
          <a:p>
            <a:pPr marL="342900" indent="-342900">
              <a:buFont typeface="+mj-lt"/>
              <a:buAutoNum type="arabicPeriod"/>
            </a:pPr>
            <a:r>
              <a:rPr lang="en-US" dirty="0"/>
              <a:t>R1, R2</a:t>
            </a:r>
          </a:p>
          <a:p>
            <a:pPr marL="342900" indent="-342900">
              <a:buFont typeface="+mj-lt"/>
              <a:buAutoNum type="arabicPeriod"/>
            </a:pPr>
            <a:r>
              <a:rPr lang="en-US" dirty="0"/>
              <a:t>B2, B3</a:t>
            </a:r>
          </a:p>
          <a:p>
            <a:pPr marL="342900" indent="-342900">
              <a:buFont typeface="+mj-lt"/>
              <a:buAutoNum type="arabicPeriod"/>
            </a:pPr>
            <a:r>
              <a:rPr lang="en-US" dirty="0"/>
              <a:t>R3</a:t>
            </a:r>
          </a:p>
          <a:p>
            <a:pPr marL="342900" indent="-342900">
              <a:buFont typeface="+mj-lt"/>
              <a:buAutoNum type="arabicPeriod"/>
            </a:pPr>
            <a:r>
              <a:rPr lang="en-US" dirty="0"/>
              <a:t>Bans 7-10</a:t>
            </a:r>
          </a:p>
          <a:p>
            <a:pPr marL="342900" indent="-342900">
              <a:buFont typeface="+mj-lt"/>
              <a:buAutoNum type="arabicPeriod"/>
            </a:pPr>
            <a:r>
              <a:rPr lang="en-US" dirty="0"/>
              <a:t>R4</a:t>
            </a:r>
          </a:p>
          <a:p>
            <a:pPr marL="342900" indent="-342900">
              <a:buFont typeface="+mj-lt"/>
              <a:buAutoNum type="arabicPeriod"/>
            </a:pPr>
            <a:r>
              <a:rPr lang="en-US" dirty="0"/>
              <a:t>B4, B5</a:t>
            </a:r>
          </a:p>
          <a:p>
            <a:pPr marL="342900" indent="-342900">
              <a:buFont typeface="+mj-lt"/>
              <a:buAutoNum type="arabicPeriod"/>
            </a:pPr>
            <a:r>
              <a:rPr lang="en-US" dirty="0"/>
              <a:t>R5</a:t>
            </a:r>
          </a:p>
          <a:p>
            <a:pPr marL="342900" indent="-342900">
              <a:buFont typeface="+mj-lt"/>
              <a:buAutoNum type="arabicPeriod"/>
            </a:pPr>
            <a:endParaRPr lang="en-US" dirty="0"/>
          </a:p>
        </p:txBody>
      </p:sp>
    </p:spTree>
    <p:extLst>
      <p:ext uri="{BB962C8B-B14F-4D97-AF65-F5344CB8AC3E}">
        <p14:creationId xmlns:p14="http://schemas.microsoft.com/office/powerpoint/2010/main" val="1121526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0D06-DF66-A59E-7DFC-D41AD0D295F7}"/>
              </a:ext>
            </a:extLst>
          </p:cNvPr>
          <p:cNvSpPr>
            <a:spLocks noGrp="1"/>
          </p:cNvSpPr>
          <p:nvPr>
            <p:ph type="title"/>
          </p:nvPr>
        </p:nvSpPr>
        <p:spPr>
          <a:xfrm>
            <a:off x="5171209" y="73298"/>
            <a:ext cx="7391400" cy="551134"/>
          </a:xfrm>
        </p:spPr>
        <p:txBody>
          <a:bodyPr>
            <a:normAutofit fontScale="90000"/>
          </a:bodyPr>
          <a:lstStyle/>
          <a:p>
            <a:r>
              <a:rPr lang="en-US" dirty="0"/>
              <a:t>Logit model 1 by major region</a:t>
            </a:r>
          </a:p>
        </p:txBody>
      </p:sp>
      <p:pic>
        <p:nvPicPr>
          <p:cNvPr id="5" name="Picture 4">
            <a:extLst>
              <a:ext uri="{FF2B5EF4-FFF2-40B4-BE49-F238E27FC236}">
                <a16:creationId xmlns:a16="http://schemas.microsoft.com/office/drawing/2014/main" id="{B3914BED-DCFD-D493-4D97-57F73E2236F1}"/>
              </a:ext>
            </a:extLst>
          </p:cNvPr>
          <p:cNvPicPr>
            <a:picLocks noChangeAspect="1"/>
          </p:cNvPicPr>
          <p:nvPr/>
        </p:nvPicPr>
        <p:blipFill>
          <a:blip r:embed="rId3"/>
          <a:stretch>
            <a:fillRect/>
          </a:stretch>
        </p:blipFill>
        <p:spPr>
          <a:xfrm>
            <a:off x="467958" y="19358"/>
            <a:ext cx="4561242" cy="6819283"/>
          </a:xfrm>
          <a:prstGeom prst="rect">
            <a:avLst/>
          </a:prstGeom>
        </p:spPr>
      </p:pic>
      <p:pic>
        <p:nvPicPr>
          <p:cNvPr id="7" name="Picture 6">
            <a:extLst>
              <a:ext uri="{FF2B5EF4-FFF2-40B4-BE49-F238E27FC236}">
                <a16:creationId xmlns:a16="http://schemas.microsoft.com/office/drawing/2014/main" id="{D56A8ABC-EAAD-96A7-E981-382FA41F9E74}"/>
              </a:ext>
            </a:extLst>
          </p:cNvPr>
          <p:cNvPicPr>
            <a:picLocks noChangeAspect="1"/>
          </p:cNvPicPr>
          <p:nvPr/>
        </p:nvPicPr>
        <p:blipFill>
          <a:blip r:embed="rId4"/>
          <a:stretch>
            <a:fillRect/>
          </a:stretch>
        </p:blipFill>
        <p:spPr>
          <a:xfrm>
            <a:off x="5171209" y="624432"/>
            <a:ext cx="6310746" cy="6229053"/>
          </a:xfrm>
          <a:prstGeom prst="rect">
            <a:avLst/>
          </a:prstGeom>
        </p:spPr>
      </p:pic>
      <p:sp>
        <p:nvSpPr>
          <p:cNvPr id="3" name="Rectangle 2">
            <a:extLst>
              <a:ext uri="{FF2B5EF4-FFF2-40B4-BE49-F238E27FC236}">
                <a16:creationId xmlns:a16="http://schemas.microsoft.com/office/drawing/2014/main" id="{DD1E8EB8-064E-CA86-35C4-05269AF87294}"/>
              </a:ext>
            </a:extLst>
          </p:cNvPr>
          <p:cNvSpPr/>
          <p:nvPr/>
        </p:nvSpPr>
        <p:spPr>
          <a:xfrm>
            <a:off x="547805" y="467587"/>
            <a:ext cx="4481395" cy="3948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AE845FD-CE52-8CD0-C430-86A7009B2F25}"/>
              </a:ext>
            </a:extLst>
          </p:cNvPr>
          <p:cNvSpPr/>
          <p:nvPr/>
        </p:nvSpPr>
        <p:spPr>
          <a:xfrm>
            <a:off x="547805" y="955960"/>
            <a:ext cx="4481395" cy="3948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D07F3E-BCED-E57F-6666-1A0276528F5E}"/>
              </a:ext>
            </a:extLst>
          </p:cNvPr>
          <p:cNvSpPr/>
          <p:nvPr/>
        </p:nvSpPr>
        <p:spPr>
          <a:xfrm>
            <a:off x="547805" y="1444333"/>
            <a:ext cx="4481395" cy="3948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89D589-2086-D7C1-C9E4-ADF7576B3699}"/>
              </a:ext>
            </a:extLst>
          </p:cNvPr>
          <p:cNvSpPr/>
          <p:nvPr/>
        </p:nvSpPr>
        <p:spPr>
          <a:xfrm>
            <a:off x="547805" y="1932706"/>
            <a:ext cx="4481395" cy="4675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5D7846-7ACE-37CB-263F-EEE4F440898D}"/>
              </a:ext>
            </a:extLst>
          </p:cNvPr>
          <p:cNvSpPr/>
          <p:nvPr/>
        </p:nvSpPr>
        <p:spPr>
          <a:xfrm>
            <a:off x="547805" y="2919845"/>
            <a:ext cx="4481395" cy="8832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4A906F-F195-8402-7BFE-9C5A1F4A3C5E}"/>
              </a:ext>
            </a:extLst>
          </p:cNvPr>
          <p:cNvSpPr/>
          <p:nvPr/>
        </p:nvSpPr>
        <p:spPr>
          <a:xfrm>
            <a:off x="547805" y="5371683"/>
            <a:ext cx="4481395" cy="14669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1663D2-D94F-EC5B-AB5C-7FF917FD02AE}"/>
              </a:ext>
            </a:extLst>
          </p:cNvPr>
          <p:cNvSpPr/>
          <p:nvPr/>
        </p:nvSpPr>
        <p:spPr>
          <a:xfrm>
            <a:off x="5240482" y="2774368"/>
            <a:ext cx="6064827" cy="5195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60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A5A5-2508-EABB-CA06-45AB85C7A90F}"/>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E3E04BAE-CC25-5C06-75B1-D702B9E08106}"/>
              </a:ext>
            </a:extLst>
          </p:cNvPr>
          <p:cNvSpPr>
            <a:spLocks noGrp="1"/>
          </p:cNvSpPr>
          <p:nvPr>
            <p:ph idx="1"/>
          </p:nvPr>
        </p:nvSpPr>
        <p:spPr/>
        <p:txBody>
          <a:bodyPr>
            <a:normAutofit fontScale="85000" lnSpcReduction="10000"/>
          </a:bodyPr>
          <a:lstStyle/>
          <a:p>
            <a:r>
              <a:rPr lang="en-US" dirty="0"/>
              <a:t>Draft (35): </a:t>
            </a:r>
          </a:p>
          <a:p>
            <a:pPr lvl="1"/>
            <a:r>
              <a:rPr lang="en-US" dirty="0"/>
              <a:t>Champions by side and role (10)</a:t>
            </a:r>
          </a:p>
          <a:p>
            <a:pPr lvl="1"/>
            <a:r>
              <a:rPr lang="en-US" dirty="0"/>
              <a:t>Role specific matchups, and interaction terms signifying lane jungle dynamics (11)</a:t>
            </a:r>
          </a:p>
          <a:p>
            <a:pPr lvl="1"/>
            <a:r>
              <a:rPr lang="en-US" dirty="0"/>
              <a:t>Champion picks (10)</a:t>
            </a:r>
          </a:p>
          <a:p>
            <a:pPr lvl="1"/>
            <a:r>
              <a:rPr lang="en-US" dirty="0"/>
              <a:t>Champion bans (10)</a:t>
            </a:r>
          </a:p>
          <a:p>
            <a:r>
              <a:rPr lang="en-US" dirty="0"/>
              <a:t>Player (12):</a:t>
            </a:r>
          </a:p>
          <a:p>
            <a:pPr lvl="1"/>
            <a:r>
              <a:rPr lang="en-US" dirty="0"/>
              <a:t>Player by side and role (10)</a:t>
            </a:r>
          </a:p>
          <a:p>
            <a:pPr lvl="1"/>
            <a:r>
              <a:rPr lang="en-US" dirty="0"/>
              <a:t>Teams (2)</a:t>
            </a:r>
          </a:p>
          <a:p>
            <a:r>
              <a:rPr lang="en-US" dirty="0"/>
              <a:t>In-game (17):</a:t>
            </a:r>
          </a:p>
          <a:p>
            <a:pPr lvl="1"/>
            <a:r>
              <a:rPr lang="en-US" dirty="0"/>
              <a:t>Metrics for gold (3)</a:t>
            </a:r>
          </a:p>
          <a:p>
            <a:pPr lvl="1"/>
            <a:r>
              <a:rPr lang="en-US" dirty="0"/>
              <a:t>Metrics for experience (2)</a:t>
            </a:r>
          </a:p>
          <a:p>
            <a:pPr lvl="1"/>
            <a:r>
              <a:rPr lang="en-US" dirty="0"/>
              <a:t>Objectives (10)</a:t>
            </a:r>
          </a:p>
          <a:p>
            <a:pPr lvl="1"/>
            <a:r>
              <a:rPr lang="en-US" dirty="0"/>
              <a:t>Metrics for kills (2)</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347570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5DD7-CF82-19AC-92EA-EB8E78DD2155}"/>
              </a:ext>
            </a:extLst>
          </p:cNvPr>
          <p:cNvSpPr>
            <a:spLocks noGrp="1"/>
          </p:cNvSpPr>
          <p:nvPr>
            <p:ph type="title"/>
          </p:nvPr>
        </p:nvSpPr>
        <p:spPr/>
        <p:txBody>
          <a:bodyPr/>
          <a:lstStyle/>
          <a:p>
            <a:r>
              <a:rPr lang="en-US" dirty="0"/>
              <a:t>Random forest 1 with draft, player and in-game variables</a:t>
            </a:r>
          </a:p>
        </p:txBody>
      </p:sp>
      <p:graphicFrame>
        <p:nvGraphicFramePr>
          <p:cNvPr id="5" name="Content Placeholder 3">
            <a:extLst>
              <a:ext uri="{FF2B5EF4-FFF2-40B4-BE49-F238E27FC236}">
                <a16:creationId xmlns:a16="http://schemas.microsoft.com/office/drawing/2014/main" id="{1838FE2F-FE8B-B2D5-A660-B575F842F2C3}"/>
              </a:ext>
            </a:extLst>
          </p:cNvPr>
          <p:cNvGraphicFramePr>
            <a:graphicFrameLocks/>
          </p:cNvGraphicFramePr>
          <p:nvPr>
            <p:extLst>
              <p:ext uri="{D42A27DB-BD31-4B8C-83A1-F6EECF244321}">
                <p14:modId xmlns:p14="http://schemas.microsoft.com/office/powerpoint/2010/main" val="1209688212"/>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0</a:t>
                      </a:r>
                    </a:p>
                  </a:txBody>
                  <a:tcPr marL="89805" marR="89805" marT="44903" marB="44903"/>
                </a:tc>
                <a:tc>
                  <a:txBody>
                    <a:bodyPr/>
                    <a:lstStyle/>
                    <a:p>
                      <a:pPr algn="ctr"/>
                      <a:r>
                        <a:rPr lang="en-US" sz="1800" dirty="0"/>
                        <a:t>1</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0</a:t>
                      </a:r>
                    </a:p>
                  </a:txBody>
                  <a:tcPr marL="89805" marR="89805" marT="44903" marB="44903"/>
                </a:tc>
                <a:tc>
                  <a:txBody>
                    <a:bodyPr/>
                    <a:lstStyle/>
                    <a:p>
                      <a:pPr algn="ctr"/>
                      <a:r>
                        <a:rPr lang="en-US" sz="1800" dirty="0"/>
                        <a:t>14,638</a:t>
                      </a:r>
                    </a:p>
                  </a:txBody>
                  <a:tcPr marL="89805" marR="89805" marT="44903" marB="44903"/>
                </a:tc>
                <a:tc>
                  <a:txBody>
                    <a:bodyPr/>
                    <a:lstStyle/>
                    <a:p>
                      <a:pPr algn="ctr"/>
                      <a:r>
                        <a:rPr lang="en-US" sz="1800" dirty="0"/>
                        <a:t>78</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0.5%</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1</a:t>
                      </a:r>
                    </a:p>
                  </a:txBody>
                  <a:tcPr marL="89805" marR="89805" marT="44903" marB="44903"/>
                </a:tc>
                <a:tc>
                  <a:txBody>
                    <a:bodyPr/>
                    <a:lstStyle/>
                    <a:p>
                      <a:pPr algn="ctr"/>
                      <a:r>
                        <a:rPr lang="en-US" sz="1800" dirty="0"/>
                        <a:t>626</a:t>
                      </a:r>
                    </a:p>
                  </a:txBody>
                  <a:tcPr marL="89805" marR="89805" marT="44903" marB="44903"/>
                </a:tc>
                <a:tc>
                  <a:txBody>
                    <a:bodyPr/>
                    <a:lstStyle/>
                    <a:p>
                      <a:pPr algn="ctr"/>
                      <a:r>
                        <a:rPr lang="en-US" sz="1800" dirty="0"/>
                        <a:t>15,161</a:t>
                      </a:r>
                    </a:p>
                  </a:txBody>
                  <a:tcPr marL="89805" marR="89805" marT="44903" marB="44903"/>
                </a:tc>
                <a:tc>
                  <a:txBody>
                    <a:bodyPr/>
                    <a:lstStyle/>
                    <a:p>
                      <a:pPr algn="ctr"/>
                      <a:r>
                        <a:rPr lang="en-US" sz="1800" dirty="0"/>
                        <a:t>4.0%</a:t>
                      </a:r>
                    </a:p>
                  </a:txBody>
                  <a:tcPr marL="89805" marR="89805" marT="44903" marB="44903"/>
                </a:tc>
                <a:extLst>
                  <a:ext uri="{0D108BD9-81ED-4DB2-BD59-A6C34878D82A}">
                    <a16:rowId xmlns:a16="http://schemas.microsoft.com/office/drawing/2014/main" val="2970425126"/>
                  </a:ext>
                </a:extLst>
              </a:tr>
            </a:tbl>
          </a:graphicData>
        </a:graphic>
      </p:graphicFrame>
      <p:sp>
        <p:nvSpPr>
          <p:cNvPr id="4" name="TextBox 3">
            <a:extLst>
              <a:ext uri="{FF2B5EF4-FFF2-40B4-BE49-F238E27FC236}">
                <a16:creationId xmlns:a16="http://schemas.microsoft.com/office/drawing/2014/main" id="{42106534-C7E8-7B8E-C19D-5143CB644F49}"/>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0.9771</a:t>
            </a:r>
          </a:p>
          <a:p>
            <a:pPr algn="ctr"/>
            <a:r>
              <a:rPr lang="en-US" dirty="0"/>
              <a:t>P-Value: &lt;2.2 e-16</a:t>
            </a:r>
          </a:p>
          <a:p>
            <a:pPr algn="ctr"/>
            <a:r>
              <a:rPr lang="en-US" dirty="0"/>
              <a:t>Kappa: 0.9541</a:t>
            </a:r>
          </a:p>
          <a:p>
            <a:pPr algn="ctr"/>
            <a:r>
              <a:rPr lang="en-US" dirty="0"/>
              <a:t>Sensitivity: 0.9594</a:t>
            </a:r>
          </a:p>
          <a:p>
            <a:pPr algn="ctr"/>
            <a:r>
              <a:rPr lang="en-US" dirty="0"/>
              <a:t>Specificity: 0.9947</a:t>
            </a:r>
          </a:p>
          <a:p>
            <a:pPr algn="ctr"/>
            <a:endParaRPr lang="en-US" dirty="0"/>
          </a:p>
          <a:p>
            <a:endParaRPr lang="en-US" dirty="0"/>
          </a:p>
          <a:p>
            <a:endParaRPr lang="en-US" dirty="0"/>
          </a:p>
        </p:txBody>
      </p:sp>
    </p:spTree>
    <p:extLst>
      <p:ext uri="{BB962C8B-B14F-4D97-AF65-F5344CB8AC3E}">
        <p14:creationId xmlns:p14="http://schemas.microsoft.com/office/powerpoint/2010/main" val="75366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lines and a black background&#10;&#10;Description automatically generated">
            <a:extLst>
              <a:ext uri="{FF2B5EF4-FFF2-40B4-BE49-F238E27FC236}">
                <a16:creationId xmlns:a16="http://schemas.microsoft.com/office/drawing/2014/main" id="{6E9C4F0A-A913-ED49-DD22-1466C50C1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61" y="102900"/>
            <a:ext cx="10764077" cy="6652199"/>
          </a:xfrm>
          <a:prstGeom prst="rect">
            <a:avLst/>
          </a:prstGeom>
        </p:spPr>
      </p:pic>
    </p:spTree>
    <p:extLst>
      <p:ext uri="{BB962C8B-B14F-4D97-AF65-F5344CB8AC3E}">
        <p14:creationId xmlns:p14="http://schemas.microsoft.com/office/powerpoint/2010/main" val="1790893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B442-CAE3-79DC-86D1-FD2F5E1E28F6}"/>
              </a:ext>
            </a:extLst>
          </p:cNvPr>
          <p:cNvSpPr>
            <a:spLocks noGrp="1"/>
          </p:cNvSpPr>
          <p:nvPr>
            <p:ph type="title"/>
          </p:nvPr>
        </p:nvSpPr>
        <p:spPr/>
        <p:txBody>
          <a:bodyPr/>
          <a:lstStyle/>
          <a:p>
            <a:r>
              <a:rPr lang="en-US" dirty="0"/>
              <a:t>Random forest 2 with in-game variables</a:t>
            </a:r>
          </a:p>
        </p:txBody>
      </p:sp>
      <p:graphicFrame>
        <p:nvGraphicFramePr>
          <p:cNvPr id="4" name="Content Placeholder 3">
            <a:extLst>
              <a:ext uri="{FF2B5EF4-FFF2-40B4-BE49-F238E27FC236}">
                <a16:creationId xmlns:a16="http://schemas.microsoft.com/office/drawing/2014/main" id="{0AF892FC-6996-938D-4589-F327CDE448FC}"/>
              </a:ext>
            </a:extLst>
          </p:cNvPr>
          <p:cNvGraphicFramePr>
            <a:graphicFrameLocks/>
          </p:cNvGraphicFramePr>
          <p:nvPr>
            <p:extLst>
              <p:ext uri="{D42A27DB-BD31-4B8C-83A1-F6EECF244321}">
                <p14:modId xmlns:p14="http://schemas.microsoft.com/office/powerpoint/2010/main" val="2435490522"/>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0</a:t>
                      </a:r>
                    </a:p>
                  </a:txBody>
                  <a:tcPr marL="89805" marR="89805" marT="44903" marB="44903"/>
                </a:tc>
                <a:tc>
                  <a:txBody>
                    <a:bodyPr/>
                    <a:lstStyle/>
                    <a:p>
                      <a:pPr algn="ctr"/>
                      <a:r>
                        <a:rPr lang="en-US" sz="1800" dirty="0"/>
                        <a:t>1</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0</a:t>
                      </a:r>
                    </a:p>
                  </a:txBody>
                  <a:tcPr marL="89805" marR="89805" marT="44903" marB="44903"/>
                </a:tc>
                <a:tc>
                  <a:txBody>
                    <a:bodyPr/>
                    <a:lstStyle/>
                    <a:p>
                      <a:pPr algn="ctr"/>
                      <a:r>
                        <a:rPr lang="en-US" sz="1800" dirty="0"/>
                        <a:t>14,914</a:t>
                      </a:r>
                    </a:p>
                  </a:txBody>
                  <a:tcPr marL="89805" marR="89805" marT="44903" marB="44903"/>
                </a:tc>
                <a:tc>
                  <a:txBody>
                    <a:bodyPr/>
                    <a:lstStyle/>
                    <a:p>
                      <a:pPr algn="ctr"/>
                      <a:r>
                        <a:rPr lang="en-US" sz="1800" dirty="0"/>
                        <a:t>218</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1.4%</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1</a:t>
                      </a:r>
                    </a:p>
                  </a:txBody>
                  <a:tcPr marL="89805" marR="89805" marT="44903" marB="44903"/>
                </a:tc>
                <a:tc>
                  <a:txBody>
                    <a:bodyPr/>
                    <a:lstStyle/>
                    <a:p>
                      <a:pPr algn="ctr"/>
                      <a:r>
                        <a:rPr lang="en-US" sz="1800" dirty="0"/>
                        <a:t>350</a:t>
                      </a:r>
                    </a:p>
                  </a:txBody>
                  <a:tcPr marL="89805" marR="89805" marT="44903" marB="44903"/>
                </a:tc>
                <a:tc>
                  <a:txBody>
                    <a:bodyPr/>
                    <a:lstStyle/>
                    <a:p>
                      <a:pPr algn="ctr"/>
                      <a:r>
                        <a:rPr lang="en-US" sz="1800" dirty="0"/>
                        <a:t>15,021</a:t>
                      </a:r>
                    </a:p>
                  </a:txBody>
                  <a:tcPr marL="89805" marR="89805" marT="44903" marB="44903"/>
                </a:tc>
                <a:tc>
                  <a:txBody>
                    <a:bodyPr/>
                    <a:lstStyle/>
                    <a:p>
                      <a:pPr algn="ctr"/>
                      <a:r>
                        <a:rPr lang="en-US" sz="1800" dirty="0"/>
                        <a:t>2.3%</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862ED716-9052-1405-AC77-F2266D09EA65}"/>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0.9814</a:t>
            </a:r>
          </a:p>
          <a:p>
            <a:pPr algn="ctr"/>
            <a:r>
              <a:rPr lang="en-US" dirty="0"/>
              <a:t>P-Value: &lt;2.2 e-16</a:t>
            </a:r>
          </a:p>
          <a:p>
            <a:pPr algn="ctr"/>
            <a:r>
              <a:rPr lang="en-US" dirty="0"/>
              <a:t>Kappa: 0.9628</a:t>
            </a:r>
          </a:p>
          <a:p>
            <a:pPr algn="ctr"/>
            <a:r>
              <a:rPr lang="en-US" dirty="0"/>
              <a:t>Sensitivity: 0.9771</a:t>
            </a:r>
          </a:p>
          <a:p>
            <a:pPr algn="ctr"/>
            <a:r>
              <a:rPr lang="en-US" dirty="0"/>
              <a:t>Specificity: 0.9857</a:t>
            </a:r>
          </a:p>
          <a:p>
            <a:pPr algn="ctr"/>
            <a:endParaRPr lang="en-US" dirty="0"/>
          </a:p>
          <a:p>
            <a:endParaRPr lang="en-US" dirty="0"/>
          </a:p>
          <a:p>
            <a:endParaRPr lang="en-US" dirty="0"/>
          </a:p>
        </p:txBody>
      </p:sp>
    </p:spTree>
    <p:extLst>
      <p:ext uri="{BB962C8B-B14F-4D97-AF65-F5344CB8AC3E}">
        <p14:creationId xmlns:p14="http://schemas.microsoft.com/office/powerpoint/2010/main" val="369652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bar graph&#10;&#10;Description automatically generated with medium confidence">
            <a:extLst>
              <a:ext uri="{FF2B5EF4-FFF2-40B4-BE49-F238E27FC236}">
                <a16:creationId xmlns:a16="http://schemas.microsoft.com/office/drawing/2014/main" id="{4CF103F1-D578-3DDC-1E37-00002F4D0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34" y="191814"/>
            <a:ext cx="10476331" cy="6474372"/>
          </a:xfrm>
          <a:prstGeom prst="rect">
            <a:avLst/>
          </a:prstGeom>
        </p:spPr>
      </p:pic>
    </p:spTree>
    <p:extLst>
      <p:ext uri="{BB962C8B-B14F-4D97-AF65-F5344CB8AC3E}">
        <p14:creationId xmlns:p14="http://schemas.microsoft.com/office/powerpoint/2010/main" val="2733843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183F-2B8C-D616-5706-FEACFA3BC5AB}"/>
              </a:ext>
            </a:extLst>
          </p:cNvPr>
          <p:cNvSpPr>
            <a:spLocks noGrp="1"/>
          </p:cNvSpPr>
          <p:nvPr>
            <p:ph type="title"/>
          </p:nvPr>
        </p:nvSpPr>
        <p:spPr/>
        <p:txBody>
          <a:bodyPr/>
          <a:lstStyle/>
          <a:p>
            <a:r>
              <a:rPr lang="en-US" dirty="0"/>
              <a:t>Random forest  3 with draft and player variables</a:t>
            </a:r>
          </a:p>
        </p:txBody>
      </p:sp>
      <p:graphicFrame>
        <p:nvGraphicFramePr>
          <p:cNvPr id="4" name="Content Placeholder 3">
            <a:extLst>
              <a:ext uri="{FF2B5EF4-FFF2-40B4-BE49-F238E27FC236}">
                <a16:creationId xmlns:a16="http://schemas.microsoft.com/office/drawing/2014/main" id="{FA2C1701-73D3-0A14-1279-CEFF26705124}"/>
              </a:ext>
            </a:extLst>
          </p:cNvPr>
          <p:cNvGraphicFramePr>
            <a:graphicFrameLocks/>
          </p:cNvGraphicFramePr>
          <p:nvPr>
            <p:extLst>
              <p:ext uri="{D42A27DB-BD31-4B8C-83A1-F6EECF244321}">
                <p14:modId xmlns:p14="http://schemas.microsoft.com/office/powerpoint/2010/main" val="3665573271"/>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Blue</a:t>
                      </a:r>
                    </a:p>
                  </a:txBody>
                  <a:tcPr marL="89805" marR="89805" marT="44903" marB="44903"/>
                </a:tc>
                <a:tc>
                  <a:txBody>
                    <a:bodyPr/>
                    <a:lstStyle/>
                    <a:p>
                      <a:pPr algn="ctr"/>
                      <a:r>
                        <a:rPr lang="en-US" sz="1800" dirty="0"/>
                        <a:t>Red</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Blue</a:t>
                      </a:r>
                    </a:p>
                  </a:txBody>
                  <a:tcPr marL="89805" marR="89805" marT="44903" marB="44903"/>
                </a:tc>
                <a:tc>
                  <a:txBody>
                    <a:bodyPr/>
                    <a:lstStyle/>
                    <a:p>
                      <a:pPr algn="ctr"/>
                      <a:r>
                        <a:rPr lang="en-US" sz="1800" dirty="0"/>
                        <a:t>5,639</a:t>
                      </a:r>
                    </a:p>
                  </a:txBody>
                  <a:tcPr marL="89805" marR="89805" marT="44903" marB="44903"/>
                </a:tc>
                <a:tc>
                  <a:txBody>
                    <a:bodyPr/>
                    <a:lstStyle/>
                    <a:p>
                      <a:pPr algn="ctr"/>
                      <a:r>
                        <a:rPr lang="en-US" sz="1800" dirty="0"/>
                        <a:t>3,652</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39.3%</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Red</a:t>
                      </a:r>
                    </a:p>
                  </a:txBody>
                  <a:tcPr marL="89805" marR="89805" marT="44903" marB="44903"/>
                </a:tc>
                <a:tc>
                  <a:txBody>
                    <a:bodyPr/>
                    <a:lstStyle/>
                    <a:p>
                      <a:pPr algn="ctr"/>
                      <a:r>
                        <a:rPr lang="en-US" sz="1800" dirty="0"/>
                        <a:t>2,477</a:t>
                      </a:r>
                    </a:p>
                  </a:txBody>
                  <a:tcPr marL="89805" marR="89805" marT="44903" marB="44903"/>
                </a:tc>
                <a:tc>
                  <a:txBody>
                    <a:bodyPr/>
                    <a:lstStyle/>
                    <a:p>
                      <a:pPr algn="ctr"/>
                      <a:r>
                        <a:rPr lang="en-US" sz="1800" dirty="0"/>
                        <a:t>3,483</a:t>
                      </a:r>
                    </a:p>
                  </a:txBody>
                  <a:tcPr marL="89805" marR="89805" marT="44903" marB="44903"/>
                </a:tc>
                <a:tc>
                  <a:txBody>
                    <a:bodyPr/>
                    <a:lstStyle/>
                    <a:p>
                      <a:pPr algn="ctr"/>
                      <a:r>
                        <a:rPr lang="en-US" sz="1800" dirty="0"/>
                        <a:t>41.6%</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AC0CD0F9-3396-F631-E14E-9E9B78BE677E}"/>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0.5981</a:t>
            </a:r>
          </a:p>
          <a:p>
            <a:pPr algn="ctr"/>
            <a:r>
              <a:rPr lang="en-US" dirty="0"/>
              <a:t>P-Value: &lt;2.2 e-16</a:t>
            </a:r>
          </a:p>
          <a:p>
            <a:pPr algn="ctr"/>
            <a:r>
              <a:rPr lang="en-US" dirty="0"/>
              <a:t>Kappa: 0.1848</a:t>
            </a:r>
          </a:p>
          <a:p>
            <a:pPr algn="ctr"/>
            <a:r>
              <a:rPr lang="en-US" dirty="0"/>
              <a:t>Sensitivity: 0.6948</a:t>
            </a:r>
          </a:p>
          <a:p>
            <a:pPr algn="ctr"/>
            <a:r>
              <a:rPr lang="en-US" dirty="0"/>
              <a:t>Specificity: 0.4882</a:t>
            </a:r>
          </a:p>
          <a:p>
            <a:pPr algn="ctr"/>
            <a:endParaRPr lang="en-US" dirty="0"/>
          </a:p>
          <a:p>
            <a:endParaRPr lang="en-US" dirty="0"/>
          </a:p>
          <a:p>
            <a:endParaRPr lang="en-US" dirty="0"/>
          </a:p>
        </p:txBody>
      </p:sp>
    </p:spTree>
    <p:extLst>
      <p:ext uri="{BB962C8B-B14F-4D97-AF65-F5344CB8AC3E}">
        <p14:creationId xmlns:p14="http://schemas.microsoft.com/office/powerpoint/2010/main" val="1421098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with a black background&#10;&#10;Description automatically generated">
            <a:extLst>
              <a:ext uri="{FF2B5EF4-FFF2-40B4-BE49-F238E27FC236}">
                <a16:creationId xmlns:a16="http://schemas.microsoft.com/office/drawing/2014/main" id="{E392D367-FCE4-4112-C4A4-9865153C5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45" y="134470"/>
            <a:ext cx="10661909" cy="6589059"/>
          </a:xfrm>
          <a:prstGeom prst="rect">
            <a:avLst/>
          </a:prstGeom>
        </p:spPr>
      </p:pic>
    </p:spTree>
    <p:extLst>
      <p:ext uri="{BB962C8B-B14F-4D97-AF65-F5344CB8AC3E}">
        <p14:creationId xmlns:p14="http://schemas.microsoft.com/office/powerpoint/2010/main" val="3273803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D1B6-B68C-613F-F9FA-8CA08273A647}"/>
              </a:ext>
            </a:extLst>
          </p:cNvPr>
          <p:cNvSpPr>
            <a:spLocks noGrp="1"/>
          </p:cNvSpPr>
          <p:nvPr>
            <p:ph type="title"/>
          </p:nvPr>
        </p:nvSpPr>
        <p:spPr/>
        <p:txBody>
          <a:bodyPr/>
          <a:lstStyle/>
          <a:p>
            <a:r>
              <a:rPr lang="en-US" dirty="0" err="1"/>
              <a:t>Xgboost</a:t>
            </a:r>
            <a:r>
              <a:rPr lang="en-US" dirty="0"/>
              <a:t> Model 1 with draft and player variables </a:t>
            </a:r>
          </a:p>
        </p:txBody>
      </p:sp>
      <p:graphicFrame>
        <p:nvGraphicFramePr>
          <p:cNvPr id="4" name="Content Placeholder 3">
            <a:extLst>
              <a:ext uri="{FF2B5EF4-FFF2-40B4-BE49-F238E27FC236}">
                <a16:creationId xmlns:a16="http://schemas.microsoft.com/office/drawing/2014/main" id="{A9AD4FFB-6ED6-19F2-BC60-2F34DEE89DA7}"/>
              </a:ext>
            </a:extLst>
          </p:cNvPr>
          <p:cNvGraphicFramePr>
            <a:graphicFrameLocks/>
          </p:cNvGraphicFramePr>
          <p:nvPr>
            <p:extLst>
              <p:ext uri="{D42A27DB-BD31-4B8C-83A1-F6EECF244321}">
                <p14:modId xmlns:p14="http://schemas.microsoft.com/office/powerpoint/2010/main" val="1031327461"/>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Blue</a:t>
                      </a:r>
                    </a:p>
                  </a:txBody>
                  <a:tcPr marL="89805" marR="89805" marT="44903" marB="44903"/>
                </a:tc>
                <a:tc>
                  <a:txBody>
                    <a:bodyPr/>
                    <a:lstStyle/>
                    <a:p>
                      <a:pPr algn="ctr"/>
                      <a:r>
                        <a:rPr lang="en-US" sz="1800" dirty="0"/>
                        <a:t>Red</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Blue</a:t>
                      </a:r>
                    </a:p>
                  </a:txBody>
                  <a:tcPr marL="89805" marR="89805" marT="44903" marB="44903"/>
                </a:tc>
                <a:tc>
                  <a:txBody>
                    <a:bodyPr/>
                    <a:lstStyle/>
                    <a:p>
                      <a:pPr algn="ctr"/>
                      <a:r>
                        <a:rPr lang="en-US" sz="1800" dirty="0"/>
                        <a:t>5,463</a:t>
                      </a:r>
                    </a:p>
                  </a:txBody>
                  <a:tcPr marL="89805" marR="89805" marT="44903" marB="44903"/>
                </a:tc>
                <a:tc>
                  <a:txBody>
                    <a:bodyPr/>
                    <a:lstStyle/>
                    <a:p>
                      <a:pPr algn="ctr"/>
                      <a:r>
                        <a:rPr lang="en-US" sz="1800" dirty="0"/>
                        <a:t>3,250</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37.3%</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Red</a:t>
                      </a:r>
                    </a:p>
                  </a:txBody>
                  <a:tcPr marL="89805" marR="89805" marT="44903" marB="44903"/>
                </a:tc>
                <a:tc>
                  <a:txBody>
                    <a:bodyPr/>
                    <a:lstStyle/>
                    <a:p>
                      <a:pPr algn="ctr"/>
                      <a:r>
                        <a:rPr lang="en-US" sz="1800" dirty="0"/>
                        <a:t>2,760</a:t>
                      </a:r>
                    </a:p>
                  </a:txBody>
                  <a:tcPr marL="89805" marR="89805" marT="44903" marB="44903"/>
                </a:tc>
                <a:tc>
                  <a:txBody>
                    <a:bodyPr/>
                    <a:lstStyle/>
                    <a:p>
                      <a:pPr algn="ctr"/>
                      <a:r>
                        <a:rPr lang="en-US" sz="1800" dirty="0"/>
                        <a:t>3,778</a:t>
                      </a:r>
                    </a:p>
                  </a:txBody>
                  <a:tcPr marL="89805" marR="89805" marT="44903" marB="44903"/>
                </a:tc>
                <a:tc>
                  <a:txBody>
                    <a:bodyPr/>
                    <a:lstStyle/>
                    <a:p>
                      <a:pPr algn="ctr"/>
                      <a:r>
                        <a:rPr lang="en-US" sz="1800" dirty="0"/>
                        <a:t>42.2%</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1EDFB852-201E-8872-9E29-8C9BBACF5594}"/>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0.6059</a:t>
            </a:r>
          </a:p>
          <a:p>
            <a:pPr algn="ctr"/>
            <a:r>
              <a:rPr lang="en-US" dirty="0"/>
              <a:t>P-Value: &lt;2.02e-16</a:t>
            </a:r>
          </a:p>
          <a:p>
            <a:pPr algn="ctr"/>
            <a:r>
              <a:rPr lang="en-US" dirty="0"/>
              <a:t>Kappa: 0.2029</a:t>
            </a:r>
          </a:p>
          <a:p>
            <a:pPr algn="ctr"/>
            <a:r>
              <a:rPr lang="en-US" dirty="0"/>
              <a:t>Sensitivity: 6644</a:t>
            </a:r>
          </a:p>
          <a:p>
            <a:pPr algn="ctr"/>
            <a:r>
              <a:rPr lang="en-US" dirty="0"/>
              <a:t>Specificity: 0.5376</a:t>
            </a:r>
          </a:p>
          <a:p>
            <a:pPr algn="ctr"/>
            <a:endParaRPr lang="en-US" dirty="0"/>
          </a:p>
          <a:p>
            <a:endParaRPr lang="en-US" dirty="0"/>
          </a:p>
          <a:p>
            <a:endParaRPr lang="en-US" dirty="0"/>
          </a:p>
        </p:txBody>
      </p:sp>
    </p:spTree>
    <p:extLst>
      <p:ext uri="{BB962C8B-B14F-4D97-AF65-F5344CB8AC3E}">
        <p14:creationId xmlns:p14="http://schemas.microsoft.com/office/powerpoint/2010/main" val="1383041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black graph&#10;&#10;Description automatically generated">
            <a:extLst>
              <a:ext uri="{FF2B5EF4-FFF2-40B4-BE49-F238E27FC236}">
                <a16:creationId xmlns:a16="http://schemas.microsoft.com/office/drawing/2014/main" id="{7C66006E-1620-EBC0-5F7E-527A85D12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68" y="94129"/>
            <a:ext cx="10792463" cy="6669741"/>
          </a:xfrm>
          <a:prstGeom prst="rect">
            <a:avLst/>
          </a:prstGeom>
        </p:spPr>
      </p:pic>
    </p:spTree>
    <p:extLst>
      <p:ext uri="{BB962C8B-B14F-4D97-AF65-F5344CB8AC3E}">
        <p14:creationId xmlns:p14="http://schemas.microsoft.com/office/powerpoint/2010/main" val="204955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86AF-3AD1-3253-D822-D5A923328BA2}"/>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Research Questions</a:t>
            </a:r>
          </a:p>
        </p:txBody>
      </p:sp>
      <p:sp>
        <p:nvSpPr>
          <p:cNvPr id="3" name="Content Placeholder 2">
            <a:extLst>
              <a:ext uri="{FF2B5EF4-FFF2-40B4-BE49-F238E27FC236}">
                <a16:creationId xmlns:a16="http://schemas.microsoft.com/office/drawing/2014/main" id="{CBB9F68D-3AD0-6DA4-1399-C4CB212E7213}"/>
              </a:ext>
            </a:extLst>
          </p:cNvPr>
          <p:cNvSpPr>
            <a:spLocks noGrp="1"/>
          </p:cNvSpPr>
          <p:nvPr>
            <p:ph idx="1"/>
          </p:nvPr>
        </p:nvSpPr>
        <p:spPr>
          <a:xfrm>
            <a:off x="1957987" y="2088865"/>
            <a:ext cx="8276026" cy="3320031"/>
          </a:xfrm>
        </p:spPr>
        <p:txBody>
          <a:bodyPr anchor="ctr">
            <a:normAutofit/>
          </a:bodyPr>
          <a:lstStyle/>
          <a:p>
            <a:r>
              <a:rPr lang="en-US" sz="2000" dirty="0">
                <a:solidFill>
                  <a:schemeClr val="tx1">
                    <a:lumMod val="85000"/>
                    <a:lumOff val="15000"/>
                  </a:schemeClr>
                </a:solidFill>
              </a:rPr>
              <a:t>How accurately can the outcome of games be predicted using early game data compared to late game data?</a:t>
            </a:r>
          </a:p>
          <a:p>
            <a:r>
              <a:rPr lang="en-US" sz="2000" dirty="0">
                <a:solidFill>
                  <a:schemeClr val="tx1">
                    <a:lumMod val="85000"/>
                    <a:lumOff val="15000"/>
                  </a:schemeClr>
                </a:solidFill>
              </a:rPr>
              <a:t>How does the presence or absence of key in-game objectives (e.g., Barons, Dragons) impact the final result of a match?</a:t>
            </a:r>
          </a:p>
          <a:p>
            <a:r>
              <a:rPr lang="en-US" sz="2000" dirty="0">
                <a:solidFill>
                  <a:schemeClr val="tx1">
                    <a:lumMod val="85000"/>
                    <a:lumOff val="15000"/>
                  </a:schemeClr>
                </a:solidFill>
              </a:rPr>
              <a:t>Does the composition of champions selected during the draft phase significantly influence the likelihood of winning a game?</a:t>
            </a:r>
          </a:p>
        </p:txBody>
      </p:sp>
    </p:spTree>
    <p:extLst>
      <p:ext uri="{BB962C8B-B14F-4D97-AF65-F5344CB8AC3E}">
        <p14:creationId xmlns:p14="http://schemas.microsoft.com/office/powerpoint/2010/main" val="4127558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183F-2B8C-D616-5706-FEACFA3BC5AB}"/>
              </a:ext>
            </a:extLst>
          </p:cNvPr>
          <p:cNvSpPr>
            <a:spLocks noGrp="1"/>
          </p:cNvSpPr>
          <p:nvPr>
            <p:ph type="title"/>
          </p:nvPr>
        </p:nvSpPr>
        <p:spPr/>
        <p:txBody>
          <a:bodyPr/>
          <a:lstStyle/>
          <a:p>
            <a:r>
              <a:rPr lang="en-US" dirty="0"/>
              <a:t>Random forest 4 with draft variables</a:t>
            </a:r>
          </a:p>
        </p:txBody>
      </p:sp>
      <p:graphicFrame>
        <p:nvGraphicFramePr>
          <p:cNvPr id="4" name="Content Placeholder 3">
            <a:extLst>
              <a:ext uri="{FF2B5EF4-FFF2-40B4-BE49-F238E27FC236}">
                <a16:creationId xmlns:a16="http://schemas.microsoft.com/office/drawing/2014/main" id="{FA2C1701-73D3-0A14-1279-CEFF26705124}"/>
              </a:ext>
            </a:extLst>
          </p:cNvPr>
          <p:cNvGraphicFramePr>
            <a:graphicFrameLocks/>
          </p:cNvGraphicFramePr>
          <p:nvPr>
            <p:extLst>
              <p:ext uri="{D42A27DB-BD31-4B8C-83A1-F6EECF244321}">
                <p14:modId xmlns:p14="http://schemas.microsoft.com/office/powerpoint/2010/main" val="3456071438"/>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Blue</a:t>
                      </a:r>
                    </a:p>
                  </a:txBody>
                  <a:tcPr marL="89805" marR="89805" marT="44903" marB="44903"/>
                </a:tc>
                <a:tc>
                  <a:txBody>
                    <a:bodyPr/>
                    <a:lstStyle/>
                    <a:p>
                      <a:pPr algn="ctr"/>
                      <a:r>
                        <a:rPr lang="en-US" sz="1800" dirty="0"/>
                        <a:t>Red</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Blue</a:t>
                      </a:r>
                    </a:p>
                  </a:txBody>
                  <a:tcPr marL="89805" marR="89805" marT="44903" marB="44903"/>
                </a:tc>
                <a:tc>
                  <a:txBody>
                    <a:bodyPr/>
                    <a:lstStyle/>
                    <a:p>
                      <a:pPr algn="ctr"/>
                      <a:r>
                        <a:rPr lang="en-US" sz="1800" dirty="0"/>
                        <a:t>5,627</a:t>
                      </a:r>
                    </a:p>
                  </a:txBody>
                  <a:tcPr marL="89805" marR="89805" marT="44903" marB="44903"/>
                </a:tc>
                <a:tc>
                  <a:txBody>
                    <a:bodyPr/>
                    <a:lstStyle/>
                    <a:p>
                      <a:pPr algn="ctr"/>
                      <a:r>
                        <a:rPr lang="en-US" sz="1800" dirty="0"/>
                        <a:t>4,768</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45.9%</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Red</a:t>
                      </a:r>
                    </a:p>
                  </a:txBody>
                  <a:tcPr marL="89805" marR="89805" marT="44903" marB="44903"/>
                </a:tc>
                <a:tc>
                  <a:txBody>
                    <a:bodyPr/>
                    <a:lstStyle/>
                    <a:p>
                      <a:pPr algn="ctr"/>
                      <a:r>
                        <a:rPr lang="en-US" sz="1800" dirty="0"/>
                        <a:t>2,489</a:t>
                      </a:r>
                    </a:p>
                  </a:txBody>
                  <a:tcPr marL="89805" marR="89805" marT="44903" marB="44903"/>
                </a:tc>
                <a:tc>
                  <a:txBody>
                    <a:bodyPr/>
                    <a:lstStyle/>
                    <a:p>
                      <a:pPr algn="ctr"/>
                      <a:r>
                        <a:rPr lang="en-US" sz="1800" dirty="0"/>
                        <a:t>2,367</a:t>
                      </a:r>
                    </a:p>
                  </a:txBody>
                  <a:tcPr marL="89805" marR="89805" marT="44903" marB="44903"/>
                </a:tc>
                <a:tc>
                  <a:txBody>
                    <a:bodyPr/>
                    <a:lstStyle/>
                    <a:p>
                      <a:pPr algn="ctr"/>
                      <a:r>
                        <a:rPr lang="en-US" sz="1800" dirty="0"/>
                        <a:t>51.3%</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AC0CD0F9-3396-F631-E14E-9E9B78BE677E}"/>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0.5242</a:t>
            </a:r>
          </a:p>
          <a:p>
            <a:pPr algn="ctr"/>
            <a:r>
              <a:rPr lang="en-US" dirty="0"/>
              <a:t>P-Value: &lt;0.9766</a:t>
            </a:r>
          </a:p>
          <a:p>
            <a:pPr algn="ctr"/>
            <a:r>
              <a:rPr lang="en-US" dirty="0"/>
              <a:t>Kappa: 0.0256</a:t>
            </a:r>
          </a:p>
          <a:p>
            <a:pPr algn="ctr"/>
            <a:r>
              <a:rPr lang="en-US" dirty="0"/>
              <a:t>Sensitivity: 0.6933</a:t>
            </a:r>
          </a:p>
          <a:p>
            <a:pPr algn="ctr"/>
            <a:r>
              <a:rPr lang="en-US" dirty="0"/>
              <a:t>Specificity: 0.3317</a:t>
            </a:r>
          </a:p>
          <a:p>
            <a:pPr algn="ctr"/>
            <a:endParaRPr lang="en-US" dirty="0"/>
          </a:p>
          <a:p>
            <a:endParaRPr lang="en-US" dirty="0"/>
          </a:p>
          <a:p>
            <a:endParaRPr lang="en-US" dirty="0"/>
          </a:p>
        </p:txBody>
      </p:sp>
    </p:spTree>
    <p:extLst>
      <p:ext uri="{BB962C8B-B14F-4D97-AF65-F5344CB8AC3E}">
        <p14:creationId xmlns:p14="http://schemas.microsoft.com/office/powerpoint/2010/main" val="3778517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aph with a grid&#10;&#10;Description automatically generated with medium confidence">
            <a:extLst>
              <a:ext uri="{FF2B5EF4-FFF2-40B4-BE49-F238E27FC236}">
                <a16:creationId xmlns:a16="http://schemas.microsoft.com/office/drawing/2014/main" id="{CB1CE705-F561-5EDF-1608-6D52B84ED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53" y="171370"/>
            <a:ext cx="10542494" cy="6515260"/>
          </a:xfrm>
          <a:prstGeom prst="rect">
            <a:avLst/>
          </a:prstGeom>
        </p:spPr>
      </p:pic>
    </p:spTree>
    <p:extLst>
      <p:ext uri="{BB962C8B-B14F-4D97-AF65-F5344CB8AC3E}">
        <p14:creationId xmlns:p14="http://schemas.microsoft.com/office/powerpoint/2010/main" val="336077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F7BA-38F6-2E27-11EE-0C3C9C9A8B07}"/>
              </a:ext>
            </a:extLst>
          </p:cNvPr>
          <p:cNvSpPr>
            <a:spLocks noGrp="1"/>
          </p:cNvSpPr>
          <p:nvPr>
            <p:ph type="title"/>
          </p:nvPr>
        </p:nvSpPr>
        <p:spPr/>
        <p:txBody>
          <a:bodyPr/>
          <a:lstStyle/>
          <a:p>
            <a:r>
              <a:rPr lang="en-US" dirty="0" err="1"/>
              <a:t>Xgboost</a:t>
            </a:r>
            <a:r>
              <a:rPr lang="en-US" dirty="0"/>
              <a:t> Model 2 with draft variables</a:t>
            </a:r>
          </a:p>
        </p:txBody>
      </p:sp>
      <p:graphicFrame>
        <p:nvGraphicFramePr>
          <p:cNvPr id="4" name="Content Placeholder 3">
            <a:extLst>
              <a:ext uri="{FF2B5EF4-FFF2-40B4-BE49-F238E27FC236}">
                <a16:creationId xmlns:a16="http://schemas.microsoft.com/office/drawing/2014/main" id="{9D3CA82C-C817-3560-1340-791C7EB7464E}"/>
              </a:ext>
            </a:extLst>
          </p:cNvPr>
          <p:cNvGraphicFramePr>
            <a:graphicFrameLocks/>
          </p:cNvGraphicFramePr>
          <p:nvPr>
            <p:extLst>
              <p:ext uri="{D42A27DB-BD31-4B8C-83A1-F6EECF244321}">
                <p14:modId xmlns:p14="http://schemas.microsoft.com/office/powerpoint/2010/main" val="3497623283"/>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Blue</a:t>
                      </a:r>
                    </a:p>
                  </a:txBody>
                  <a:tcPr marL="89805" marR="89805" marT="44903" marB="44903"/>
                </a:tc>
                <a:tc>
                  <a:txBody>
                    <a:bodyPr/>
                    <a:lstStyle/>
                    <a:p>
                      <a:pPr algn="ctr"/>
                      <a:r>
                        <a:rPr lang="en-US" sz="1800" dirty="0"/>
                        <a:t>Red</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Blue</a:t>
                      </a:r>
                    </a:p>
                  </a:txBody>
                  <a:tcPr marL="89805" marR="89805" marT="44903" marB="44903"/>
                </a:tc>
                <a:tc>
                  <a:txBody>
                    <a:bodyPr/>
                    <a:lstStyle/>
                    <a:p>
                      <a:pPr algn="ctr"/>
                      <a:r>
                        <a:rPr lang="en-US" sz="1800" dirty="0"/>
                        <a:t>5,050</a:t>
                      </a:r>
                    </a:p>
                  </a:txBody>
                  <a:tcPr marL="89805" marR="89805" marT="44903" marB="44903"/>
                </a:tc>
                <a:tc>
                  <a:txBody>
                    <a:bodyPr/>
                    <a:lstStyle/>
                    <a:p>
                      <a:pPr algn="ctr"/>
                      <a:r>
                        <a:rPr lang="en-US" sz="1800" dirty="0"/>
                        <a:t>4,041</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44.5%</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Red</a:t>
                      </a:r>
                    </a:p>
                  </a:txBody>
                  <a:tcPr marL="89805" marR="89805" marT="44903" marB="44903"/>
                </a:tc>
                <a:tc>
                  <a:txBody>
                    <a:bodyPr/>
                    <a:lstStyle/>
                    <a:p>
                      <a:pPr algn="ctr"/>
                      <a:r>
                        <a:rPr lang="en-US" sz="1800" dirty="0"/>
                        <a:t>3,173</a:t>
                      </a:r>
                    </a:p>
                  </a:txBody>
                  <a:tcPr marL="89805" marR="89805" marT="44903" marB="44903"/>
                </a:tc>
                <a:tc>
                  <a:txBody>
                    <a:bodyPr/>
                    <a:lstStyle/>
                    <a:p>
                      <a:pPr algn="ctr"/>
                      <a:r>
                        <a:rPr lang="en-US" sz="1800" dirty="0"/>
                        <a:t>2,987</a:t>
                      </a:r>
                    </a:p>
                  </a:txBody>
                  <a:tcPr marL="89805" marR="89805" marT="44903" marB="44903"/>
                </a:tc>
                <a:tc>
                  <a:txBody>
                    <a:bodyPr/>
                    <a:lstStyle/>
                    <a:p>
                      <a:pPr algn="ctr"/>
                      <a:r>
                        <a:rPr lang="en-US" sz="1800" dirty="0"/>
                        <a:t>51.5%</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5D1E96CF-5D73-D567-58C6-0BA43B37539D}"/>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0.527</a:t>
            </a:r>
          </a:p>
          <a:p>
            <a:pPr algn="ctr"/>
            <a:r>
              <a:rPr lang="en-US" dirty="0"/>
              <a:t>P-Value: &lt;0.9988</a:t>
            </a:r>
          </a:p>
          <a:p>
            <a:pPr algn="ctr"/>
            <a:r>
              <a:rPr lang="en-US" dirty="0"/>
              <a:t>Kappa: 0.0395</a:t>
            </a:r>
          </a:p>
          <a:p>
            <a:pPr algn="ctr"/>
            <a:r>
              <a:rPr lang="en-US" dirty="0"/>
              <a:t>Sensitivity: 0.6141</a:t>
            </a:r>
          </a:p>
          <a:p>
            <a:pPr algn="ctr"/>
            <a:r>
              <a:rPr lang="en-US" dirty="0"/>
              <a:t>Specificity: 0.4250</a:t>
            </a:r>
          </a:p>
          <a:p>
            <a:pPr algn="ctr"/>
            <a:endParaRPr lang="en-US" dirty="0"/>
          </a:p>
          <a:p>
            <a:endParaRPr lang="en-US" dirty="0"/>
          </a:p>
          <a:p>
            <a:endParaRPr lang="en-US" dirty="0"/>
          </a:p>
        </p:txBody>
      </p:sp>
    </p:spTree>
    <p:extLst>
      <p:ext uri="{BB962C8B-B14F-4D97-AF65-F5344CB8AC3E}">
        <p14:creationId xmlns:p14="http://schemas.microsoft.com/office/powerpoint/2010/main" val="3649296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black screen&#10;&#10;Description automatically generated">
            <a:extLst>
              <a:ext uri="{FF2B5EF4-FFF2-40B4-BE49-F238E27FC236}">
                <a16:creationId xmlns:a16="http://schemas.microsoft.com/office/drawing/2014/main" id="{3C44D4BB-4C7C-8555-416B-8783F3AD08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7344" y="185330"/>
            <a:ext cx="10497312" cy="6487339"/>
          </a:xfrm>
        </p:spPr>
      </p:pic>
    </p:spTree>
    <p:extLst>
      <p:ext uri="{BB962C8B-B14F-4D97-AF65-F5344CB8AC3E}">
        <p14:creationId xmlns:p14="http://schemas.microsoft.com/office/powerpoint/2010/main" val="649754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F7BA-38F6-2E27-11EE-0C3C9C9A8B07}"/>
              </a:ext>
            </a:extLst>
          </p:cNvPr>
          <p:cNvSpPr>
            <a:spLocks noGrp="1"/>
          </p:cNvSpPr>
          <p:nvPr>
            <p:ph type="title"/>
          </p:nvPr>
        </p:nvSpPr>
        <p:spPr/>
        <p:txBody>
          <a:bodyPr/>
          <a:lstStyle/>
          <a:p>
            <a:r>
              <a:rPr lang="en-US" dirty="0" err="1"/>
              <a:t>Xgboost</a:t>
            </a:r>
            <a:r>
              <a:rPr lang="en-US" dirty="0"/>
              <a:t> Model 3 with draft variables on Season 12</a:t>
            </a:r>
          </a:p>
        </p:txBody>
      </p:sp>
      <p:graphicFrame>
        <p:nvGraphicFramePr>
          <p:cNvPr id="4" name="Content Placeholder 3">
            <a:extLst>
              <a:ext uri="{FF2B5EF4-FFF2-40B4-BE49-F238E27FC236}">
                <a16:creationId xmlns:a16="http://schemas.microsoft.com/office/drawing/2014/main" id="{9D3CA82C-C817-3560-1340-791C7EB7464E}"/>
              </a:ext>
            </a:extLst>
          </p:cNvPr>
          <p:cNvGraphicFramePr>
            <a:graphicFrameLocks/>
          </p:cNvGraphicFramePr>
          <p:nvPr>
            <p:extLst>
              <p:ext uri="{D42A27DB-BD31-4B8C-83A1-F6EECF244321}">
                <p14:modId xmlns:p14="http://schemas.microsoft.com/office/powerpoint/2010/main" val="1992367380"/>
              </p:ext>
            </p:extLst>
          </p:nvPr>
        </p:nvGraphicFramePr>
        <p:xfrm>
          <a:off x="1026220" y="2562151"/>
          <a:ext cx="10327580" cy="1510996"/>
        </p:xfrm>
        <a:graphic>
          <a:graphicData uri="http://schemas.openxmlformats.org/drawingml/2006/table">
            <a:tbl>
              <a:tblPr firstRow="1" bandRow="1">
                <a:tableStyleId>{D7AC3CCA-C797-4891-BE02-D94E43425B78}</a:tableStyleId>
              </a:tblPr>
              <a:tblGrid>
                <a:gridCol w="2581895">
                  <a:extLst>
                    <a:ext uri="{9D8B030D-6E8A-4147-A177-3AD203B41FA5}">
                      <a16:colId xmlns:a16="http://schemas.microsoft.com/office/drawing/2014/main" val="3411461625"/>
                    </a:ext>
                  </a:extLst>
                </a:gridCol>
                <a:gridCol w="2581895">
                  <a:extLst>
                    <a:ext uri="{9D8B030D-6E8A-4147-A177-3AD203B41FA5}">
                      <a16:colId xmlns:a16="http://schemas.microsoft.com/office/drawing/2014/main" val="1790164747"/>
                    </a:ext>
                  </a:extLst>
                </a:gridCol>
                <a:gridCol w="2581895">
                  <a:extLst>
                    <a:ext uri="{9D8B030D-6E8A-4147-A177-3AD203B41FA5}">
                      <a16:colId xmlns:a16="http://schemas.microsoft.com/office/drawing/2014/main" val="1360670554"/>
                    </a:ext>
                  </a:extLst>
                </a:gridCol>
                <a:gridCol w="2581895">
                  <a:extLst>
                    <a:ext uri="{9D8B030D-6E8A-4147-A177-3AD203B41FA5}">
                      <a16:colId xmlns:a16="http://schemas.microsoft.com/office/drawing/2014/main" val="4287090965"/>
                    </a:ext>
                  </a:extLst>
                </a:gridCol>
              </a:tblGrid>
              <a:tr h="369236">
                <a:tc>
                  <a:txBody>
                    <a:bodyPr/>
                    <a:lstStyle/>
                    <a:p>
                      <a:pPr algn="ctr"/>
                      <a:endParaRPr lang="en-US" sz="1800"/>
                    </a:p>
                  </a:txBody>
                  <a:tcPr marL="89805" marR="89805" marT="44903" marB="44903"/>
                </a:tc>
                <a:tc gridSpan="2">
                  <a:txBody>
                    <a:bodyPr/>
                    <a:lstStyle/>
                    <a:p>
                      <a:pPr algn="ctr"/>
                      <a:r>
                        <a:rPr lang="en-US" sz="1800" dirty="0"/>
                        <a:t>Reference</a:t>
                      </a:r>
                    </a:p>
                  </a:txBody>
                  <a:tcPr marL="128968" marR="128968" marT="64484" marB="64484"/>
                </a:tc>
                <a:tc hMerge="1">
                  <a:txBody>
                    <a:bodyPr/>
                    <a:lstStyle/>
                    <a:p>
                      <a:endParaRPr lang="en-US" dirty="0"/>
                    </a:p>
                  </a:txBody>
                  <a:tcPr/>
                </a:tc>
                <a:tc>
                  <a:txBody>
                    <a:bodyPr/>
                    <a:lstStyle/>
                    <a:p>
                      <a:pPr algn="ctr"/>
                      <a:r>
                        <a:rPr lang="en-US" sz="1800" dirty="0"/>
                        <a:t>Classification Error</a:t>
                      </a:r>
                    </a:p>
                  </a:txBody>
                  <a:tcPr marL="89805" marR="89805" marT="44903" marB="44903"/>
                </a:tc>
                <a:extLst>
                  <a:ext uri="{0D108BD9-81ED-4DB2-BD59-A6C34878D82A}">
                    <a16:rowId xmlns:a16="http://schemas.microsoft.com/office/drawing/2014/main" val="1821625596"/>
                  </a:ext>
                </a:extLst>
              </a:tr>
              <a:tr h="369236">
                <a:tc>
                  <a:txBody>
                    <a:bodyPr/>
                    <a:lstStyle/>
                    <a:p>
                      <a:pPr algn="ctr"/>
                      <a:r>
                        <a:rPr lang="en-US" sz="1800" b="1" dirty="0"/>
                        <a:t>Prediction </a:t>
                      </a:r>
                    </a:p>
                  </a:txBody>
                  <a:tcPr marL="89805" marR="89805" marT="44903" marB="44903"/>
                </a:tc>
                <a:tc>
                  <a:txBody>
                    <a:bodyPr/>
                    <a:lstStyle/>
                    <a:p>
                      <a:pPr algn="ctr"/>
                      <a:r>
                        <a:rPr lang="en-US" sz="1800" dirty="0"/>
                        <a:t>Blue</a:t>
                      </a:r>
                    </a:p>
                  </a:txBody>
                  <a:tcPr marL="89805" marR="89805" marT="44903" marB="44903"/>
                </a:tc>
                <a:tc>
                  <a:txBody>
                    <a:bodyPr/>
                    <a:lstStyle/>
                    <a:p>
                      <a:pPr algn="ctr"/>
                      <a:r>
                        <a:rPr lang="en-US" sz="1800" dirty="0"/>
                        <a:t>Red</a:t>
                      </a:r>
                    </a:p>
                  </a:txBody>
                  <a:tcPr marL="89805" marR="89805" marT="44903" marB="44903"/>
                </a:tc>
                <a:tc>
                  <a:txBody>
                    <a:bodyPr/>
                    <a:lstStyle/>
                    <a:p>
                      <a:pPr algn="ctr"/>
                      <a:endParaRPr lang="en-US" sz="1800" dirty="0"/>
                    </a:p>
                  </a:txBody>
                  <a:tcPr marL="89805" marR="89805" marT="44903" marB="44903"/>
                </a:tc>
                <a:extLst>
                  <a:ext uri="{0D108BD9-81ED-4DB2-BD59-A6C34878D82A}">
                    <a16:rowId xmlns:a16="http://schemas.microsoft.com/office/drawing/2014/main" val="229620321"/>
                  </a:ext>
                </a:extLst>
              </a:tr>
              <a:tr h="369236">
                <a:tc>
                  <a:txBody>
                    <a:bodyPr/>
                    <a:lstStyle/>
                    <a:p>
                      <a:pPr algn="ctr"/>
                      <a:r>
                        <a:rPr lang="en-US" sz="1800" dirty="0"/>
                        <a:t>Blue</a:t>
                      </a:r>
                    </a:p>
                  </a:txBody>
                  <a:tcPr marL="89805" marR="89805" marT="44903" marB="44903"/>
                </a:tc>
                <a:tc>
                  <a:txBody>
                    <a:bodyPr/>
                    <a:lstStyle/>
                    <a:p>
                      <a:pPr algn="ctr"/>
                      <a:r>
                        <a:rPr lang="en-US" sz="1800" dirty="0"/>
                        <a:t>709</a:t>
                      </a:r>
                    </a:p>
                  </a:txBody>
                  <a:tcPr marL="89805" marR="89805" marT="44903" marB="44903"/>
                </a:tc>
                <a:tc>
                  <a:txBody>
                    <a:bodyPr/>
                    <a:lstStyle/>
                    <a:p>
                      <a:pPr algn="ctr"/>
                      <a:r>
                        <a:rPr lang="en-US" sz="1800" dirty="0"/>
                        <a:t>563</a:t>
                      </a:r>
                    </a:p>
                  </a:txBody>
                  <a:tcPr marL="89805" marR="89805" marT="44903" marB="4490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44.3%</a:t>
                      </a:r>
                    </a:p>
                  </a:txBody>
                  <a:tcPr marL="89805" marR="89805" marT="44903" marB="44903"/>
                </a:tc>
                <a:extLst>
                  <a:ext uri="{0D108BD9-81ED-4DB2-BD59-A6C34878D82A}">
                    <a16:rowId xmlns:a16="http://schemas.microsoft.com/office/drawing/2014/main" val="3380133575"/>
                  </a:ext>
                </a:extLst>
              </a:tr>
              <a:tr h="369236">
                <a:tc>
                  <a:txBody>
                    <a:bodyPr/>
                    <a:lstStyle/>
                    <a:p>
                      <a:pPr algn="ctr"/>
                      <a:r>
                        <a:rPr lang="en-US" sz="1800" dirty="0"/>
                        <a:t>Red</a:t>
                      </a:r>
                    </a:p>
                  </a:txBody>
                  <a:tcPr marL="89805" marR="89805" marT="44903" marB="44903"/>
                </a:tc>
                <a:tc>
                  <a:txBody>
                    <a:bodyPr/>
                    <a:lstStyle/>
                    <a:p>
                      <a:pPr algn="ctr"/>
                      <a:r>
                        <a:rPr lang="en-US" sz="1800" dirty="0"/>
                        <a:t>395</a:t>
                      </a:r>
                    </a:p>
                  </a:txBody>
                  <a:tcPr marL="89805" marR="89805" marT="44903" marB="44903"/>
                </a:tc>
                <a:tc>
                  <a:txBody>
                    <a:bodyPr/>
                    <a:lstStyle/>
                    <a:p>
                      <a:pPr algn="ctr"/>
                      <a:r>
                        <a:rPr lang="en-US" sz="1800" dirty="0"/>
                        <a:t>430</a:t>
                      </a:r>
                    </a:p>
                  </a:txBody>
                  <a:tcPr marL="89805" marR="89805" marT="44903" marB="44903"/>
                </a:tc>
                <a:tc>
                  <a:txBody>
                    <a:bodyPr/>
                    <a:lstStyle/>
                    <a:p>
                      <a:pPr algn="ctr"/>
                      <a:r>
                        <a:rPr lang="en-US" sz="1800" dirty="0"/>
                        <a:t>52.1%</a:t>
                      </a:r>
                    </a:p>
                  </a:txBody>
                  <a:tcPr marL="89805" marR="89805" marT="44903" marB="44903"/>
                </a:tc>
                <a:extLst>
                  <a:ext uri="{0D108BD9-81ED-4DB2-BD59-A6C34878D82A}">
                    <a16:rowId xmlns:a16="http://schemas.microsoft.com/office/drawing/2014/main" val="2970425126"/>
                  </a:ext>
                </a:extLst>
              </a:tr>
            </a:tbl>
          </a:graphicData>
        </a:graphic>
      </p:graphicFrame>
      <p:sp>
        <p:nvSpPr>
          <p:cNvPr id="5" name="TextBox 4">
            <a:extLst>
              <a:ext uri="{FF2B5EF4-FFF2-40B4-BE49-F238E27FC236}">
                <a16:creationId xmlns:a16="http://schemas.microsoft.com/office/drawing/2014/main" id="{5D1E96CF-5D73-D567-58C6-0BA43B37539D}"/>
              </a:ext>
            </a:extLst>
          </p:cNvPr>
          <p:cNvSpPr txBox="1"/>
          <p:nvPr/>
        </p:nvSpPr>
        <p:spPr>
          <a:xfrm>
            <a:off x="4891562" y="4527007"/>
            <a:ext cx="2596896" cy="2308324"/>
          </a:xfrm>
          <a:prstGeom prst="rect">
            <a:avLst/>
          </a:prstGeom>
          <a:noFill/>
        </p:spPr>
        <p:txBody>
          <a:bodyPr wrap="square" rtlCol="0">
            <a:spAutoFit/>
          </a:bodyPr>
          <a:lstStyle/>
          <a:p>
            <a:pPr algn="ctr"/>
            <a:r>
              <a:rPr lang="en-US" dirty="0"/>
              <a:t>Accuracy: 0.5432</a:t>
            </a:r>
          </a:p>
          <a:p>
            <a:pPr algn="ctr"/>
            <a:r>
              <a:rPr lang="en-US" dirty="0"/>
              <a:t>P-Value: &lt;0.06559</a:t>
            </a:r>
          </a:p>
          <a:p>
            <a:pPr algn="ctr"/>
            <a:r>
              <a:rPr lang="en-US" dirty="0"/>
              <a:t>Kappa: 0.0759</a:t>
            </a:r>
          </a:p>
          <a:p>
            <a:pPr algn="ctr"/>
            <a:r>
              <a:rPr lang="en-US" dirty="0"/>
              <a:t>Sensitivity: 0.6422</a:t>
            </a:r>
          </a:p>
          <a:p>
            <a:pPr algn="ctr"/>
            <a:r>
              <a:rPr lang="en-US" dirty="0"/>
              <a:t>Specificity: 0.433</a:t>
            </a:r>
          </a:p>
          <a:p>
            <a:pPr algn="ctr"/>
            <a:endParaRPr lang="en-US" dirty="0"/>
          </a:p>
          <a:p>
            <a:endParaRPr lang="en-US" dirty="0"/>
          </a:p>
          <a:p>
            <a:endParaRPr lang="en-US" dirty="0"/>
          </a:p>
        </p:txBody>
      </p:sp>
    </p:spTree>
    <p:extLst>
      <p:ext uri="{BB962C8B-B14F-4D97-AF65-F5344CB8AC3E}">
        <p14:creationId xmlns:p14="http://schemas.microsoft.com/office/powerpoint/2010/main" val="144514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black grid&#10;&#10;Description automatically generated">
            <a:extLst>
              <a:ext uri="{FF2B5EF4-FFF2-40B4-BE49-F238E27FC236}">
                <a16:creationId xmlns:a16="http://schemas.microsoft.com/office/drawing/2014/main" id="{0DBD1905-DD59-E054-ABE1-8274BCB121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3255" y="71564"/>
            <a:ext cx="10865489" cy="6714872"/>
          </a:xfrm>
        </p:spPr>
      </p:pic>
    </p:spTree>
    <p:extLst>
      <p:ext uri="{BB962C8B-B14F-4D97-AF65-F5344CB8AC3E}">
        <p14:creationId xmlns:p14="http://schemas.microsoft.com/office/powerpoint/2010/main" val="2506029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D90D-A359-DA95-0635-F177BA676D28}"/>
              </a:ext>
            </a:extLst>
          </p:cNvPr>
          <p:cNvSpPr>
            <a:spLocks noGrp="1"/>
          </p:cNvSpPr>
          <p:nvPr>
            <p:ph type="title"/>
          </p:nvPr>
        </p:nvSpPr>
        <p:spPr/>
        <p:txBody>
          <a:bodyPr/>
          <a:lstStyle/>
          <a:p>
            <a:r>
              <a:rPr lang="en-US" dirty="0"/>
              <a:t>Possible Extensions</a:t>
            </a:r>
          </a:p>
        </p:txBody>
      </p:sp>
      <p:sp>
        <p:nvSpPr>
          <p:cNvPr id="3" name="Content Placeholder 2">
            <a:extLst>
              <a:ext uri="{FF2B5EF4-FFF2-40B4-BE49-F238E27FC236}">
                <a16:creationId xmlns:a16="http://schemas.microsoft.com/office/drawing/2014/main" id="{C7E00A8A-334C-36E5-4154-DD5B02B86D02}"/>
              </a:ext>
            </a:extLst>
          </p:cNvPr>
          <p:cNvSpPr>
            <a:spLocks noGrp="1"/>
          </p:cNvSpPr>
          <p:nvPr>
            <p:ph idx="1"/>
          </p:nvPr>
        </p:nvSpPr>
        <p:spPr/>
        <p:txBody>
          <a:bodyPr/>
          <a:lstStyle/>
          <a:p>
            <a:r>
              <a:rPr lang="en-US" dirty="0"/>
              <a:t>Explore factors contributing to a team's ability to secure objectives.</a:t>
            </a:r>
          </a:p>
          <a:p>
            <a:r>
              <a:rPr lang="en-US" dirty="0"/>
              <a:t>Investigate the impact of external factors (patch updates, meta shifts, early/ late game compositions) on objective control.</a:t>
            </a:r>
          </a:p>
          <a:p>
            <a:r>
              <a:rPr lang="en-US" dirty="0"/>
              <a:t>The models are not perfect. Therefore, continuous refinement of models and methodologies is essential to adapt to the dynamic landscape of professional esports.</a:t>
            </a:r>
          </a:p>
        </p:txBody>
      </p:sp>
    </p:spTree>
    <p:extLst>
      <p:ext uri="{BB962C8B-B14F-4D97-AF65-F5344CB8AC3E}">
        <p14:creationId xmlns:p14="http://schemas.microsoft.com/office/powerpoint/2010/main" val="54812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D7E4-6B4B-43C0-D59E-A609B93B5EB3}"/>
              </a:ext>
            </a:extLst>
          </p:cNvPr>
          <p:cNvSpPr>
            <a:spLocks noGrp="1"/>
          </p:cNvSpPr>
          <p:nvPr>
            <p:ph type="title"/>
          </p:nvPr>
        </p:nvSpPr>
        <p:spPr>
          <a:xfrm>
            <a:off x="1137036" y="548640"/>
            <a:ext cx="9916632" cy="1188720"/>
          </a:xfrm>
        </p:spPr>
        <p:txBody>
          <a:bodyPr>
            <a:normAutofit/>
          </a:bodyPr>
          <a:lstStyle/>
          <a:p>
            <a:r>
              <a:rPr lang="en-US" dirty="0">
                <a:solidFill>
                  <a:schemeClr val="tx1">
                    <a:lumMod val="85000"/>
                    <a:lumOff val="15000"/>
                  </a:schemeClr>
                </a:solidFill>
              </a:rPr>
              <a:t>Data</a:t>
            </a:r>
          </a:p>
        </p:txBody>
      </p:sp>
      <p:sp>
        <p:nvSpPr>
          <p:cNvPr id="3" name="Content Placeholder 2">
            <a:extLst>
              <a:ext uri="{FF2B5EF4-FFF2-40B4-BE49-F238E27FC236}">
                <a16:creationId xmlns:a16="http://schemas.microsoft.com/office/drawing/2014/main" id="{298C0566-FCF5-D31A-1B3F-37D88B1F77A3}"/>
              </a:ext>
            </a:extLst>
          </p:cNvPr>
          <p:cNvSpPr>
            <a:spLocks noGrp="1"/>
          </p:cNvSpPr>
          <p:nvPr>
            <p:ph idx="1"/>
          </p:nvPr>
        </p:nvSpPr>
        <p:spPr>
          <a:xfrm>
            <a:off x="1957339" y="1895740"/>
            <a:ext cx="8276026" cy="3685156"/>
          </a:xfrm>
        </p:spPr>
        <p:txBody>
          <a:bodyPr anchor="ctr">
            <a:normAutofit/>
          </a:bodyPr>
          <a:lstStyle/>
          <a:p>
            <a:r>
              <a:rPr lang="en-US" sz="2000" dirty="0">
                <a:solidFill>
                  <a:schemeClr val="tx1">
                    <a:lumMod val="85000"/>
                    <a:lumOff val="15000"/>
                  </a:schemeClr>
                </a:solidFill>
              </a:rPr>
              <a:t>2014 – 2024 (Season 3 to Season 13)</a:t>
            </a:r>
          </a:p>
          <a:p>
            <a:r>
              <a:rPr lang="en-US" sz="2000" dirty="0">
                <a:solidFill>
                  <a:schemeClr val="tx1">
                    <a:lumMod val="85000"/>
                    <a:lumOff val="15000"/>
                  </a:schemeClr>
                </a:solidFill>
              </a:rPr>
              <a:t>All professional matches worldwide</a:t>
            </a:r>
          </a:p>
          <a:p>
            <a:r>
              <a:rPr lang="en-US" sz="2000" dirty="0">
                <a:solidFill>
                  <a:schemeClr val="tx1">
                    <a:lumMod val="85000"/>
                    <a:lumOff val="15000"/>
                  </a:schemeClr>
                </a:solidFill>
              </a:rPr>
              <a:t>Over 40 leagues (regions) of Tier 1 and tier 2 competitions</a:t>
            </a:r>
          </a:p>
          <a:p>
            <a:r>
              <a:rPr lang="en-US" sz="2000" dirty="0">
                <a:solidFill>
                  <a:schemeClr val="tx1">
                    <a:lumMod val="85000"/>
                    <a:lumOff val="15000"/>
                  </a:schemeClr>
                </a:solidFill>
              </a:rPr>
              <a:t>Source: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oracleselixir</a:t>
            </a:r>
            <a:r>
              <a:rPr lang="en-US" sz="1800" dirty="0">
                <a:effectLst/>
                <a:latin typeface="Aptos" panose="020B0004020202020204" pitchFamily="34" charset="0"/>
                <a:ea typeface="DengXian" panose="02010600030101010101" pitchFamily="2" charset="-122"/>
                <a:cs typeface="Times New Roman" panose="02020603050405020304" pitchFamily="18" charset="0"/>
              </a:rPr>
              <a:t>, League of Legends esports data base</a:t>
            </a:r>
            <a:endParaRPr lang="en-US" sz="2000" dirty="0">
              <a:solidFill>
                <a:schemeClr val="tx1">
                  <a:lumMod val="85000"/>
                  <a:lumOff val="15000"/>
                </a:schemeClr>
              </a:solidFill>
            </a:endParaRPr>
          </a:p>
        </p:txBody>
      </p:sp>
    </p:spTree>
    <p:extLst>
      <p:ext uri="{BB962C8B-B14F-4D97-AF65-F5344CB8AC3E}">
        <p14:creationId xmlns:p14="http://schemas.microsoft.com/office/powerpoint/2010/main" val="4183015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FA95-3E4C-A21E-B8ED-79E82C1F3179}"/>
              </a:ext>
            </a:extLst>
          </p:cNvPr>
          <p:cNvSpPr>
            <a:spLocks noGrp="1"/>
          </p:cNvSpPr>
          <p:nvPr>
            <p:ph type="title"/>
          </p:nvPr>
        </p:nvSpPr>
        <p:spPr/>
        <p:txBody>
          <a:bodyPr/>
          <a:lstStyle/>
          <a:p>
            <a:r>
              <a:rPr lang="en-US" dirty="0"/>
              <a:t>Theoretical Framework DAG</a:t>
            </a:r>
          </a:p>
        </p:txBody>
      </p:sp>
      <p:sp>
        <p:nvSpPr>
          <p:cNvPr id="4" name="Rectangle 3">
            <a:extLst>
              <a:ext uri="{FF2B5EF4-FFF2-40B4-BE49-F238E27FC236}">
                <a16:creationId xmlns:a16="http://schemas.microsoft.com/office/drawing/2014/main" id="{C2DA7E53-C7D1-3F3E-DB56-C78C634C8D18}"/>
              </a:ext>
            </a:extLst>
          </p:cNvPr>
          <p:cNvSpPr/>
          <p:nvPr/>
        </p:nvSpPr>
        <p:spPr>
          <a:xfrm>
            <a:off x="1258824" y="2183057"/>
            <a:ext cx="1411224" cy="1411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Draft </a:t>
            </a:r>
          </a:p>
          <a:p>
            <a:pPr algn="ctr"/>
            <a:r>
              <a:rPr lang="en-US" dirty="0"/>
              <a:t>(Champion pick, bans)</a:t>
            </a:r>
          </a:p>
        </p:txBody>
      </p:sp>
      <p:sp>
        <p:nvSpPr>
          <p:cNvPr id="5" name="Rectangle 4">
            <a:extLst>
              <a:ext uri="{FF2B5EF4-FFF2-40B4-BE49-F238E27FC236}">
                <a16:creationId xmlns:a16="http://schemas.microsoft.com/office/drawing/2014/main" id="{59459094-6527-98C2-CDFF-1EE69DC675D7}"/>
              </a:ext>
            </a:extLst>
          </p:cNvPr>
          <p:cNvSpPr/>
          <p:nvPr/>
        </p:nvSpPr>
        <p:spPr>
          <a:xfrm>
            <a:off x="5390388" y="2183057"/>
            <a:ext cx="1411224" cy="1411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In-game Metrics</a:t>
            </a:r>
          </a:p>
        </p:txBody>
      </p:sp>
      <p:sp>
        <p:nvSpPr>
          <p:cNvPr id="6" name="Rectangle 5">
            <a:extLst>
              <a:ext uri="{FF2B5EF4-FFF2-40B4-BE49-F238E27FC236}">
                <a16:creationId xmlns:a16="http://schemas.microsoft.com/office/drawing/2014/main" id="{F5501811-739E-6293-E9F2-75B154E75376}"/>
              </a:ext>
            </a:extLst>
          </p:cNvPr>
          <p:cNvSpPr/>
          <p:nvPr/>
        </p:nvSpPr>
        <p:spPr>
          <a:xfrm>
            <a:off x="9521952" y="2183057"/>
            <a:ext cx="1411224" cy="1411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7" name="Rectangle 6">
            <a:extLst>
              <a:ext uri="{FF2B5EF4-FFF2-40B4-BE49-F238E27FC236}">
                <a16:creationId xmlns:a16="http://schemas.microsoft.com/office/drawing/2014/main" id="{22A7827C-C1AC-6A19-2D01-9E2F7A9DCE4E}"/>
              </a:ext>
            </a:extLst>
          </p:cNvPr>
          <p:cNvSpPr/>
          <p:nvPr/>
        </p:nvSpPr>
        <p:spPr>
          <a:xfrm>
            <a:off x="5396484" y="4541320"/>
            <a:ext cx="1411224" cy="14112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Team/ player skill</a:t>
            </a:r>
          </a:p>
        </p:txBody>
      </p:sp>
      <p:cxnSp>
        <p:nvCxnSpPr>
          <p:cNvPr id="8" name="Straight Arrow Connector 7">
            <a:extLst>
              <a:ext uri="{FF2B5EF4-FFF2-40B4-BE49-F238E27FC236}">
                <a16:creationId xmlns:a16="http://schemas.microsoft.com/office/drawing/2014/main" id="{E93DED8C-5805-8C8A-9BC4-18E505CD4F30}"/>
              </a:ext>
            </a:extLst>
          </p:cNvPr>
          <p:cNvCxnSpPr>
            <a:cxnSpLocks/>
          </p:cNvCxnSpPr>
          <p:nvPr/>
        </p:nvCxnSpPr>
        <p:spPr>
          <a:xfrm flipH="1" flipV="1">
            <a:off x="2067791" y="3688769"/>
            <a:ext cx="3158836" cy="1527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F5A37BD-9258-7C15-701D-2BCA60316991}"/>
              </a:ext>
            </a:extLst>
          </p:cNvPr>
          <p:cNvCxnSpPr>
            <a:cxnSpLocks/>
          </p:cNvCxnSpPr>
          <p:nvPr/>
        </p:nvCxnSpPr>
        <p:spPr>
          <a:xfrm>
            <a:off x="2878282" y="2888669"/>
            <a:ext cx="23483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559270-83E1-2379-B656-312989A9E188}"/>
              </a:ext>
            </a:extLst>
          </p:cNvPr>
          <p:cNvCxnSpPr>
            <a:cxnSpLocks/>
          </p:cNvCxnSpPr>
          <p:nvPr/>
        </p:nvCxnSpPr>
        <p:spPr>
          <a:xfrm>
            <a:off x="6993082" y="2888669"/>
            <a:ext cx="23899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11BE043-D56E-DBA1-7AE1-F80512C2A593}"/>
              </a:ext>
            </a:extLst>
          </p:cNvPr>
          <p:cNvCxnSpPr/>
          <p:nvPr/>
        </p:nvCxnSpPr>
        <p:spPr>
          <a:xfrm flipV="1">
            <a:off x="6096000" y="3688769"/>
            <a:ext cx="0" cy="727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AA61196-A6D6-8149-5466-DD208D52F5EB}"/>
              </a:ext>
            </a:extLst>
          </p:cNvPr>
          <p:cNvCxnSpPr>
            <a:cxnSpLocks/>
          </p:cNvCxnSpPr>
          <p:nvPr/>
        </p:nvCxnSpPr>
        <p:spPr>
          <a:xfrm flipV="1">
            <a:off x="6965375" y="3688769"/>
            <a:ext cx="3158834" cy="1527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958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4A68-940A-4B5C-A273-7F42E7388D2E}"/>
              </a:ext>
            </a:extLst>
          </p:cNvPr>
          <p:cNvSpPr>
            <a:spLocks noGrp="1"/>
          </p:cNvSpPr>
          <p:nvPr>
            <p:ph type="title"/>
          </p:nvPr>
        </p:nvSpPr>
        <p:spPr/>
        <p:txBody>
          <a:bodyPr/>
          <a:lstStyle/>
          <a:p>
            <a:r>
              <a:rPr lang="en-US" dirty="0"/>
              <a:t>In-game Variables (1)</a:t>
            </a:r>
          </a:p>
        </p:txBody>
      </p:sp>
      <p:sp>
        <p:nvSpPr>
          <p:cNvPr id="3" name="Content Placeholder 2">
            <a:extLst>
              <a:ext uri="{FF2B5EF4-FFF2-40B4-BE49-F238E27FC236}">
                <a16:creationId xmlns:a16="http://schemas.microsoft.com/office/drawing/2014/main" id="{CB1007AC-6C63-FB22-ACD5-794E67FA41AF}"/>
              </a:ext>
            </a:extLst>
          </p:cNvPr>
          <p:cNvSpPr>
            <a:spLocks noGrp="1"/>
          </p:cNvSpPr>
          <p:nvPr>
            <p:ph idx="1"/>
          </p:nvPr>
        </p:nvSpPr>
        <p:spPr/>
        <p:txBody>
          <a:bodyPr>
            <a:normAutofit fontScale="92500" lnSpcReduction="20000"/>
          </a:bodyPr>
          <a:lstStyle/>
          <a:p>
            <a:r>
              <a:rPr lang="en-US" dirty="0"/>
              <a:t>Barons: Number of barons captured</a:t>
            </a:r>
          </a:p>
          <a:p>
            <a:r>
              <a:rPr lang="en-US" dirty="0"/>
              <a:t>Dragons: Number of dragons captured</a:t>
            </a:r>
          </a:p>
          <a:p>
            <a:r>
              <a:rPr lang="en-US" dirty="0" err="1"/>
              <a:t>Firstbaron</a:t>
            </a:r>
            <a:r>
              <a:rPr lang="en-US" dirty="0"/>
              <a:t>: Binary variable indicating whether the team captured first baron</a:t>
            </a:r>
          </a:p>
          <a:p>
            <a:r>
              <a:rPr lang="en-US" dirty="0" err="1"/>
              <a:t>Firstherald</a:t>
            </a:r>
            <a:r>
              <a:rPr lang="en-US" dirty="0"/>
              <a:t>: Binary variable indicating whether the team captured first herald</a:t>
            </a:r>
          </a:p>
          <a:p>
            <a:r>
              <a:rPr lang="en-US" dirty="0" err="1"/>
              <a:t>Firstmidtower</a:t>
            </a:r>
            <a:r>
              <a:rPr lang="en-US" dirty="0"/>
              <a:t>: Binary variable indicating whether the team destroyed first mid tower</a:t>
            </a:r>
          </a:p>
          <a:p>
            <a:r>
              <a:rPr lang="en-US" dirty="0" err="1"/>
              <a:t>Firsttothreetowers</a:t>
            </a:r>
            <a:r>
              <a:rPr lang="en-US" dirty="0"/>
              <a:t>: Binary variable indicating whether the team was the first to destroy three towers</a:t>
            </a:r>
          </a:p>
          <a:p>
            <a:r>
              <a:rPr lang="en-US" dirty="0" err="1"/>
              <a:t>Gamelengthinm</a:t>
            </a:r>
            <a:r>
              <a:rPr lang="en-US" dirty="0"/>
              <a:t>: Game length in minutes</a:t>
            </a:r>
          </a:p>
          <a:p>
            <a:r>
              <a:rPr lang="en-US" dirty="0"/>
              <a:t>Golddiffat15: gold difference at 15 minutes</a:t>
            </a:r>
          </a:p>
        </p:txBody>
      </p:sp>
    </p:spTree>
    <p:extLst>
      <p:ext uri="{BB962C8B-B14F-4D97-AF65-F5344CB8AC3E}">
        <p14:creationId xmlns:p14="http://schemas.microsoft.com/office/powerpoint/2010/main" val="108866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023D-8777-5B1F-54E8-1CB593836194}"/>
              </a:ext>
            </a:extLst>
          </p:cNvPr>
          <p:cNvSpPr>
            <a:spLocks noGrp="1"/>
          </p:cNvSpPr>
          <p:nvPr>
            <p:ph type="title"/>
          </p:nvPr>
        </p:nvSpPr>
        <p:spPr/>
        <p:txBody>
          <a:bodyPr/>
          <a:lstStyle/>
          <a:p>
            <a:r>
              <a:rPr lang="en-US" dirty="0"/>
              <a:t>In-game Variables (2)</a:t>
            </a:r>
          </a:p>
        </p:txBody>
      </p:sp>
      <p:sp>
        <p:nvSpPr>
          <p:cNvPr id="3" name="Content Placeholder 2">
            <a:extLst>
              <a:ext uri="{FF2B5EF4-FFF2-40B4-BE49-F238E27FC236}">
                <a16:creationId xmlns:a16="http://schemas.microsoft.com/office/drawing/2014/main" id="{328A8A89-0748-11F7-7299-5D8DCC3AEB18}"/>
              </a:ext>
            </a:extLst>
          </p:cNvPr>
          <p:cNvSpPr>
            <a:spLocks noGrp="1"/>
          </p:cNvSpPr>
          <p:nvPr>
            <p:ph idx="1"/>
          </p:nvPr>
        </p:nvSpPr>
        <p:spPr/>
        <p:txBody>
          <a:bodyPr>
            <a:normAutofit lnSpcReduction="10000"/>
          </a:bodyPr>
          <a:lstStyle/>
          <a:p>
            <a:r>
              <a:rPr lang="en-US" dirty="0" err="1"/>
              <a:t>Goldspentdiff</a:t>
            </a:r>
            <a:r>
              <a:rPr lang="en-US" dirty="0"/>
              <a:t>: Difference in gold spent at the end of the game</a:t>
            </a:r>
          </a:p>
          <a:p>
            <a:r>
              <a:rPr lang="en-US" dirty="0"/>
              <a:t>Heralds: Number of heralds captured</a:t>
            </a:r>
          </a:p>
          <a:p>
            <a:r>
              <a:rPr lang="en-US" dirty="0"/>
              <a:t>Inhibitors: Number of inhibitors destroyed</a:t>
            </a:r>
          </a:p>
          <a:p>
            <a:r>
              <a:rPr lang="en-US" dirty="0" err="1"/>
              <a:t>Percent_total_kpm</a:t>
            </a:r>
            <a:r>
              <a:rPr lang="en-US" dirty="0"/>
              <a:t>: Team kills per minute divided by total champion kills per minute (kill share)</a:t>
            </a:r>
          </a:p>
          <a:p>
            <a:r>
              <a:rPr lang="en-US" dirty="0"/>
              <a:t>Result: Binary variable indicating whether the team won the game</a:t>
            </a:r>
          </a:p>
          <a:p>
            <a:r>
              <a:rPr lang="en-US" dirty="0"/>
              <a:t>Towers: Number of towers destroyed</a:t>
            </a:r>
          </a:p>
          <a:p>
            <a:r>
              <a:rPr lang="en-US" dirty="0" err="1"/>
              <a:t>Void_grubs</a:t>
            </a:r>
            <a:r>
              <a:rPr lang="en-US" dirty="0"/>
              <a:t>: Number of void grubs captured</a:t>
            </a:r>
          </a:p>
          <a:p>
            <a:r>
              <a:rPr lang="en-US" dirty="0"/>
              <a:t>Wpm: Wards per minute </a:t>
            </a:r>
          </a:p>
          <a:p>
            <a:pPr marL="0" indent="0">
              <a:buNone/>
            </a:pPr>
            <a:endParaRPr lang="en-US" dirty="0"/>
          </a:p>
        </p:txBody>
      </p:sp>
    </p:spTree>
    <p:extLst>
      <p:ext uri="{BB962C8B-B14F-4D97-AF65-F5344CB8AC3E}">
        <p14:creationId xmlns:p14="http://schemas.microsoft.com/office/powerpoint/2010/main" val="1745971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1348</TotalTime>
  <Words>2908</Words>
  <Application>Microsoft Office PowerPoint</Application>
  <PresentationFormat>Widescreen</PresentationFormat>
  <Paragraphs>441</Paragraphs>
  <Slides>56</Slides>
  <Notes>48</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Aptos</vt:lpstr>
      <vt:lpstr>Aptos Display</vt:lpstr>
      <vt:lpstr>Arial</vt:lpstr>
      <vt:lpstr>Office Theme</vt:lpstr>
      <vt:lpstr>Deciphering the Strategies and Formulas Behind League of Legends Professional Play</vt:lpstr>
      <vt:lpstr>PowerPoint Presentation</vt:lpstr>
      <vt:lpstr>Neutral objectives</vt:lpstr>
      <vt:lpstr>Draft Phase</vt:lpstr>
      <vt:lpstr>Research Questions</vt:lpstr>
      <vt:lpstr>Data</vt:lpstr>
      <vt:lpstr>Theoretical Framework DAG</vt:lpstr>
      <vt:lpstr>In-game Variables (1)</vt:lpstr>
      <vt:lpstr>In-game Variables (2)</vt:lpstr>
      <vt:lpstr>Summary statistics</vt:lpstr>
      <vt:lpstr>Exploratory Data Analysis</vt:lpstr>
      <vt:lpstr>Conditional probabilities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Matrix (1)</vt:lpstr>
      <vt:lpstr>Correlation Matrix (2)</vt:lpstr>
      <vt:lpstr>VIF</vt:lpstr>
      <vt:lpstr>Logistic regression results</vt:lpstr>
      <vt:lpstr>Logit models 1,2,3 on games shorter than 35 minutes</vt:lpstr>
      <vt:lpstr>Logit models 1,2,3 on games longer than 35 minutes</vt:lpstr>
      <vt:lpstr>Confusion Matrix Analysis for Logistic Model 1</vt:lpstr>
      <vt:lpstr>Confusion Matrix Analysis for Logistic Model 2</vt:lpstr>
      <vt:lpstr>Confusion Matrix Analysis for Logistic Model 3</vt:lpstr>
      <vt:lpstr>PowerPoint Presentation</vt:lpstr>
      <vt:lpstr>PowerPoint Presentation</vt:lpstr>
      <vt:lpstr>PowerPoint Presentation</vt:lpstr>
      <vt:lpstr>Logit model 1 on a range of game lengths</vt:lpstr>
      <vt:lpstr>PowerPoint Presentation</vt:lpstr>
      <vt:lpstr>Logit model 1 by major region</vt:lpstr>
      <vt:lpstr>Variables</vt:lpstr>
      <vt:lpstr>Random forest 1 with draft, player and in-game variables</vt:lpstr>
      <vt:lpstr>PowerPoint Presentation</vt:lpstr>
      <vt:lpstr>Random forest 2 with in-game variables</vt:lpstr>
      <vt:lpstr>PowerPoint Presentation</vt:lpstr>
      <vt:lpstr>Random forest  3 with draft and player variables</vt:lpstr>
      <vt:lpstr>PowerPoint Presentation</vt:lpstr>
      <vt:lpstr>Xgboost Model 1 with draft and player variables </vt:lpstr>
      <vt:lpstr>PowerPoint Presentation</vt:lpstr>
      <vt:lpstr>Random forest 4 with draft variables</vt:lpstr>
      <vt:lpstr>PowerPoint Presentation</vt:lpstr>
      <vt:lpstr>Xgboost Model 2 with draft variables</vt:lpstr>
      <vt:lpstr>PowerPoint Presentation</vt:lpstr>
      <vt:lpstr>Xgboost Model 3 with draft variables on Season 12</vt:lpstr>
      <vt:lpstr>PowerPoint Presentation</vt:lpstr>
      <vt:lpstr>Possible Extensions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Deciphering the Strategies and Formulas Behind League of Legends Pro Gameplay</dc:title>
  <dc:creator>murphy li</dc:creator>
  <cp:lastModifiedBy>murphy li</cp:lastModifiedBy>
  <cp:revision>84</cp:revision>
  <dcterms:created xsi:type="dcterms:W3CDTF">2024-04-28T23:42:57Z</dcterms:created>
  <dcterms:modified xsi:type="dcterms:W3CDTF">2024-05-19T21:30:01Z</dcterms:modified>
</cp:coreProperties>
</file>